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5"/>
  </p:handoutMasterIdLst>
  <p:sldIdLst>
    <p:sldId id="297" r:id="rId2"/>
    <p:sldId id="303" r:id="rId3"/>
    <p:sldId id="304" r:id="rId4"/>
    <p:sldId id="298" r:id="rId5"/>
    <p:sldId id="306" r:id="rId6"/>
    <p:sldId id="307" r:id="rId7"/>
    <p:sldId id="308" r:id="rId8"/>
    <p:sldId id="305" r:id="rId9"/>
    <p:sldId id="302" r:id="rId10"/>
    <p:sldId id="258" r:id="rId11"/>
    <p:sldId id="259" r:id="rId12"/>
    <p:sldId id="260" r:id="rId13"/>
    <p:sldId id="261" r:id="rId14"/>
    <p:sldId id="262" r:id="rId15"/>
    <p:sldId id="310" r:id="rId16"/>
    <p:sldId id="264" r:id="rId17"/>
    <p:sldId id="265" r:id="rId18"/>
    <p:sldId id="266" r:id="rId19"/>
    <p:sldId id="269" r:id="rId20"/>
    <p:sldId id="271" r:id="rId21"/>
    <p:sldId id="272" r:id="rId22"/>
    <p:sldId id="317" r:id="rId23"/>
    <p:sldId id="279" r:id="rId24"/>
    <p:sldId id="281" r:id="rId25"/>
    <p:sldId id="315" r:id="rId26"/>
    <p:sldId id="287" r:id="rId27"/>
    <p:sldId id="288" r:id="rId28"/>
    <p:sldId id="291" r:id="rId29"/>
    <p:sldId id="314" r:id="rId30"/>
    <p:sldId id="293" r:id="rId31"/>
    <p:sldId id="295" r:id="rId32"/>
    <p:sldId id="313" r:id="rId33"/>
    <p:sldId id="312" r:id="rId3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377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00FF00"/>
    <a:srgbClr val="FF0066"/>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26" autoAdjust="0"/>
    <p:restoredTop sz="94660" autoAdjust="0"/>
  </p:normalViewPr>
  <p:slideViewPr>
    <p:cSldViewPr snapToGrid="0">
      <p:cViewPr varScale="1">
        <p:scale>
          <a:sx n="111" d="100"/>
          <a:sy n="111" d="100"/>
        </p:scale>
        <p:origin x="504" y="150"/>
      </p:cViewPr>
      <p:guideLst>
        <p:guide orient="horz" pos="2115"/>
        <p:guide pos="3772"/>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85" d="100"/>
          <a:sy n="85" d="100"/>
        </p:scale>
        <p:origin x="2952"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c:style val="2"/>
  <c:chart>
    <c:autoTitleDeleted val="1"/>
    <c:view3D>
      <c:rotX val="29"/>
      <c:rotY val="0"/>
      <c:rAngAx val="0"/>
    </c:view3D>
    <c:floor>
      <c:thickness val="0"/>
      <c:spPr>
        <a:noFill/>
        <a:ln>
          <a:noFill/>
        </a:ln>
      </c:spPr>
    </c:floor>
    <c:sideWall>
      <c:thickness val="0"/>
      <c:spPr>
        <a:noFill/>
        <a:ln>
          <a:noFill/>
        </a:ln>
      </c:spPr>
    </c:sideWall>
    <c:backWall>
      <c:thickness val="0"/>
      <c:spPr>
        <a:noFill/>
        <a:ln>
          <a:noFill/>
        </a:ln>
      </c:spPr>
    </c:backWall>
    <c:plotArea>
      <c:layout>
        <c:manualLayout>
          <c:xMode val="edge"/>
          <c:yMode val="edge"/>
          <c:x val="0"/>
          <c:y val="0"/>
          <c:w val="1"/>
          <c:h val="1"/>
        </c:manualLayout>
      </c:layout>
      <c:pie3DChart>
        <c:varyColors val="1"/>
        <c:ser>
          <c:idx val="0"/>
          <c:order val="0"/>
          <c:tx>
            <c:v>Ventes</c:v>
          </c:tx>
          <c:explosion val="16"/>
          <c:dPt>
            <c:idx val="0"/>
            <c:bubble3D val="0"/>
            <c:spPr>
              <a:solidFill>
                <a:srgbClr val="5B9BD5"/>
              </a:solidFill>
              <a:ln>
                <a:noFill/>
              </a:ln>
              <a:effectLst>
                <a:outerShdw dir="16200000" algn="tl">
                  <a:srgbClr val="000000">
                    <a:alpha val="10000"/>
                  </a:srgbClr>
                </a:outerShdw>
              </a:effectLst>
            </c:spPr>
            <c:extLst>
              <c:ext xmlns:c16="http://schemas.microsoft.com/office/drawing/2014/chart" uri="{C3380CC4-5D6E-409C-BE32-E72D297353CC}">
                <c16:uniqueId val="{00000000-C007-4C20-91D2-D1EFA955F74D}"/>
              </c:ext>
            </c:extLst>
          </c:dPt>
          <c:dPt>
            <c:idx val="1"/>
            <c:bubble3D val="0"/>
            <c:spPr>
              <a:solidFill>
                <a:srgbClr val="ED7D31"/>
              </a:solidFill>
              <a:ln>
                <a:noFill/>
              </a:ln>
              <a:effectLst>
                <a:outerShdw dir="16200000" algn="tl">
                  <a:srgbClr val="000000">
                    <a:alpha val="10000"/>
                  </a:srgbClr>
                </a:outerShdw>
              </a:effectLst>
            </c:spPr>
            <c:extLst>
              <c:ext xmlns:c16="http://schemas.microsoft.com/office/drawing/2014/chart" uri="{C3380CC4-5D6E-409C-BE32-E72D297353CC}">
                <c16:uniqueId val="{00000001-C007-4C20-91D2-D1EFA955F74D}"/>
              </c:ext>
            </c:extLst>
          </c:dPt>
          <c:dPt>
            <c:idx val="2"/>
            <c:bubble3D val="0"/>
            <c:spPr>
              <a:solidFill>
                <a:srgbClr val="A5A5A5"/>
              </a:solidFill>
              <a:ln>
                <a:noFill/>
              </a:ln>
              <a:effectLst>
                <a:outerShdw dir="16200000" algn="tl">
                  <a:srgbClr val="000000">
                    <a:alpha val="10000"/>
                  </a:srgbClr>
                </a:outerShdw>
              </a:effectLst>
            </c:spPr>
            <c:extLst>
              <c:ext xmlns:c16="http://schemas.microsoft.com/office/drawing/2014/chart" uri="{C3380CC4-5D6E-409C-BE32-E72D297353CC}">
                <c16:uniqueId val="{00000002-C007-4C20-91D2-D1EFA955F74D}"/>
              </c:ext>
            </c:extLst>
          </c:dPt>
          <c:dPt>
            <c:idx val="3"/>
            <c:bubble3D val="0"/>
            <c:spPr>
              <a:solidFill>
                <a:srgbClr val="FFC000"/>
              </a:solidFill>
              <a:ln>
                <a:noFill/>
              </a:ln>
              <a:effectLst>
                <a:outerShdw dir="16200000" algn="tl">
                  <a:srgbClr val="000000">
                    <a:alpha val="10000"/>
                  </a:srgbClr>
                </a:outerShdw>
              </a:effectLst>
            </c:spPr>
            <c:extLst>
              <c:ext xmlns:c16="http://schemas.microsoft.com/office/drawing/2014/chart" uri="{C3380CC4-5D6E-409C-BE32-E72D297353CC}">
                <c16:uniqueId val="{00000003-C007-4C20-91D2-D1EFA955F74D}"/>
              </c:ext>
            </c:extLst>
          </c:dPt>
          <c:dPt>
            <c:idx val="4"/>
            <c:bubble3D val="0"/>
            <c:spPr>
              <a:solidFill>
                <a:srgbClr val="4472C4"/>
              </a:solidFill>
              <a:ln>
                <a:noFill/>
              </a:ln>
              <a:effectLst>
                <a:outerShdw dir="16200000" algn="tl">
                  <a:srgbClr val="000000">
                    <a:alpha val="10000"/>
                  </a:srgbClr>
                </a:outerShdw>
              </a:effectLst>
            </c:spPr>
            <c:extLst>
              <c:ext xmlns:c16="http://schemas.microsoft.com/office/drawing/2014/chart" uri="{C3380CC4-5D6E-409C-BE32-E72D297353CC}">
                <c16:uniqueId val="{00000004-C007-4C20-91D2-D1EFA955F74D}"/>
              </c:ext>
            </c:extLst>
          </c:dPt>
          <c:dLbls>
            <c:dLbl>
              <c:idx val="0"/>
              <c:layout>
                <c:manualLayout>
                  <c:x val="7.0212415793804661E-2"/>
                  <c:y val="2.3828554488586687E-2"/>
                </c:manualLayout>
              </c:layout>
              <c:spPr>
                <a:noFill/>
                <a:ln>
                  <a:noFill/>
                </a:ln>
                <a:effectLst/>
              </c:spPr>
              <c:txPr>
                <a:bodyPr lIns="0" tIns="0" rIns="0" bIns="0"/>
                <a:lstStyle/>
                <a:p>
                  <a:pPr marL="0" marR="0" indent="0" algn="ctr" defTabSz="914400" fontAlgn="auto" hangingPunct="1">
                    <a:lnSpc>
                      <a:spcPct val="100000"/>
                    </a:lnSpc>
                    <a:spcBef>
                      <a:spcPts val="0"/>
                    </a:spcBef>
                    <a:spcAft>
                      <a:spcPts val="0"/>
                    </a:spcAft>
                    <a:tabLst/>
                    <a:defRPr sz="900" b="1" i="0" u="none" strike="noStrike" kern="1200" spc="0" baseline="0">
                      <a:solidFill>
                        <a:srgbClr val="5B9BD5"/>
                      </a:solidFill>
                      <a:latin typeface="Calibri"/>
                    </a:defRPr>
                  </a:pPr>
                  <a:endParaRPr lang="fr-FR"/>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ext>
                <c:ext xmlns:c16="http://schemas.microsoft.com/office/drawing/2014/chart" uri="{C3380CC4-5D6E-409C-BE32-E72D297353CC}">
                  <c16:uniqueId val="{00000000-C007-4C20-91D2-D1EFA955F74D}"/>
                </c:ext>
              </c:extLst>
            </c:dLbl>
            <c:dLbl>
              <c:idx val="1"/>
              <c:layout>
                <c:manualLayout>
                  <c:x val="-0.11589617707359934"/>
                  <c:y val="6.0078915669432298E-2"/>
                </c:manualLayout>
              </c:layout>
              <c:spPr>
                <a:noFill/>
                <a:ln>
                  <a:noFill/>
                </a:ln>
                <a:effectLst/>
              </c:spPr>
              <c:txPr>
                <a:bodyPr lIns="0" tIns="0" rIns="0" bIns="0"/>
                <a:lstStyle/>
                <a:p>
                  <a:pPr marL="0" marR="0" indent="0" algn="ctr" defTabSz="914400" fontAlgn="auto" hangingPunct="1">
                    <a:lnSpc>
                      <a:spcPct val="100000"/>
                    </a:lnSpc>
                    <a:spcBef>
                      <a:spcPts val="0"/>
                    </a:spcBef>
                    <a:spcAft>
                      <a:spcPts val="0"/>
                    </a:spcAft>
                    <a:tabLst/>
                    <a:defRPr sz="900" b="1" i="0" u="none" strike="noStrike" kern="1200" spc="0" baseline="0">
                      <a:solidFill>
                        <a:srgbClr val="5B9BD5"/>
                      </a:solidFill>
                      <a:latin typeface="Calibri"/>
                    </a:defRPr>
                  </a:pPr>
                  <a:endParaRPr lang="fr-FR"/>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ext>
                <c:ext xmlns:c16="http://schemas.microsoft.com/office/drawing/2014/chart" uri="{C3380CC4-5D6E-409C-BE32-E72D297353CC}">
                  <c16:uniqueId val="{00000001-C007-4C20-91D2-D1EFA955F74D}"/>
                </c:ext>
              </c:extLst>
            </c:dLbl>
            <c:dLbl>
              <c:idx val="2"/>
              <c:layout>
                <c:manualLayout>
                  <c:x val="-6.4953765045537626E-2"/>
                  <c:y val="-0.21621833335209595"/>
                </c:manualLayout>
              </c:layout>
              <c:spPr>
                <a:noFill/>
                <a:ln>
                  <a:noFill/>
                </a:ln>
                <a:effectLst/>
              </c:spPr>
              <c:txPr>
                <a:bodyPr lIns="0" tIns="0" rIns="0" bIns="0"/>
                <a:lstStyle/>
                <a:p>
                  <a:pPr marL="0" marR="0" indent="0" algn="ctr" defTabSz="914400" fontAlgn="auto" hangingPunct="1">
                    <a:lnSpc>
                      <a:spcPct val="100000"/>
                    </a:lnSpc>
                    <a:spcBef>
                      <a:spcPts val="0"/>
                    </a:spcBef>
                    <a:spcAft>
                      <a:spcPts val="0"/>
                    </a:spcAft>
                    <a:tabLst/>
                    <a:defRPr sz="900" b="1" i="0" u="none" strike="noStrike" kern="1200" spc="0" baseline="0">
                      <a:solidFill>
                        <a:srgbClr val="5B9BD5"/>
                      </a:solidFill>
                      <a:latin typeface="Calibri"/>
                    </a:defRPr>
                  </a:pPr>
                  <a:endParaRPr lang="fr-FR"/>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ext>
                <c:ext xmlns:c16="http://schemas.microsoft.com/office/drawing/2014/chart" uri="{C3380CC4-5D6E-409C-BE32-E72D297353CC}">
                  <c16:uniqueId val="{00000002-C007-4C20-91D2-D1EFA955F74D}"/>
                </c:ext>
              </c:extLst>
            </c:dLbl>
            <c:dLbl>
              <c:idx val="3"/>
              <c:layout>
                <c:manualLayout>
                  <c:x val="-0.20387146264243583"/>
                  <c:y val="5.4266249385525045E-3"/>
                </c:manualLayout>
              </c:layout>
              <c:spPr>
                <a:noFill/>
                <a:ln>
                  <a:noFill/>
                </a:ln>
                <a:effectLst/>
              </c:spPr>
              <c:txPr>
                <a:bodyPr lIns="0" tIns="0" rIns="0" bIns="0"/>
                <a:lstStyle/>
                <a:p>
                  <a:pPr marL="0" marR="0" indent="0" algn="ctr" defTabSz="914400" fontAlgn="auto" hangingPunct="1">
                    <a:lnSpc>
                      <a:spcPct val="100000"/>
                    </a:lnSpc>
                    <a:spcBef>
                      <a:spcPts val="0"/>
                    </a:spcBef>
                    <a:spcAft>
                      <a:spcPts val="0"/>
                    </a:spcAft>
                    <a:tabLst/>
                    <a:defRPr sz="900" b="1" i="0" u="none" strike="noStrike" kern="1200" spc="0" baseline="0">
                      <a:solidFill>
                        <a:srgbClr val="5B9BD5"/>
                      </a:solidFill>
                      <a:latin typeface="Calibri"/>
                    </a:defRPr>
                  </a:pPr>
                  <a:endParaRPr lang="fr-FR"/>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ext>
                <c:ext xmlns:c16="http://schemas.microsoft.com/office/drawing/2014/chart" uri="{C3380CC4-5D6E-409C-BE32-E72D297353CC}">
                  <c16:uniqueId val="{00000003-C007-4C20-91D2-D1EFA955F74D}"/>
                </c:ext>
              </c:extLst>
            </c:dLbl>
            <c:dLbl>
              <c:idx val="4"/>
              <c:spPr>
                <a:noFill/>
                <a:ln>
                  <a:noFill/>
                </a:ln>
                <a:effectLst/>
              </c:spPr>
              <c:txPr>
                <a:bodyPr lIns="0" tIns="0" rIns="0" bIns="0"/>
                <a:lstStyle/>
                <a:p>
                  <a:pPr marL="0" marR="0" indent="0" algn="ctr" defTabSz="914400" fontAlgn="auto" hangingPunct="1">
                    <a:lnSpc>
                      <a:spcPct val="100000"/>
                    </a:lnSpc>
                    <a:spcBef>
                      <a:spcPts val="0"/>
                    </a:spcBef>
                    <a:spcAft>
                      <a:spcPts val="0"/>
                    </a:spcAft>
                    <a:tabLst/>
                    <a:defRPr sz="900" b="1" i="0" u="none" strike="noStrike" kern="1200" spc="0" baseline="0">
                      <a:solidFill>
                        <a:srgbClr val="5B9BD5"/>
                      </a:solidFill>
                      <a:latin typeface="Calibri"/>
                    </a:defRPr>
                  </a:pPr>
                  <a:endParaRPr lang="fr-FR"/>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4-C007-4C20-91D2-D1EFA955F74D}"/>
                </c:ext>
              </c:extLst>
            </c:dLbl>
            <c:spPr>
              <a:noFill/>
              <a:ln>
                <a:noFill/>
              </a:ln>
              <a:effectLst/>
            </c:spPr>
            <c:txPr>
              <a:bodyPr lIns="0" tIns="0" rIns="0" bIns="0"/>
              <a:lstStyle/>
              <a:p>
                <a:pPr marL="0" marR="0" indent="0" algn="ctr" defTabSz="914400" fontAlgn="auto" hangingPunct="1">
                  <a:lnSpc>
                    <a:spcPct val="100000"/>
                  </a:lnSpc>
                  <a:spcBef>
                    <a:spcPts val="0"/>
                  </a:spcBef>
                  <a:spcAft>
                    <a:spcPts val="0"/>
                  </a:spcAft>
                  <a:tabLst/>
                  <a:defRPr sz="900" b="1" i="0" u="none" strike="noStrike" kern="1200" spc="0" baseline="0">
                    <a:solidFill>
                      <a:srgbClr val="5B9BD5"/>
                    </a:solidFill>
                    <a:latin typeface="Calibri"/>
                  </a:defRPr>
                </a:pPr>
                <a:endParaRPr lang="fr-FR"/>
              </a:p>
            </c:txPr>
            <c:showLegendKey val="0"/>
            <c:showVal val="0"/>
            <c:showCatName val="1"/>
            <c:showSerName val="0"/>
            <c:showPercent val="1"/>
            <c:showBubbleSize val="0"/>
            <c:showLeaderLines val="1"/>
            <c:extLst>
              <c:ext xmlns:c15="http://schemas.microsoft.com/office/drawing/2012/chart" uri="{CE6537A1-D6FC-4f65-9D91-7224C49458BB}"/>
            </c:extLst>
          </c:dLbls>
          <c:cat>
            <c:strLit>
              <c:ptCount val="5"/>
              <c:pt idx="0">
                <c:v>Achats </c:v>
              </c:pt>
              <c:pt idx="1">
                <c:v>Services externes </c:v>
              </c:pt>
              <c:pt idx="2">
                <c:v>Autres ervices externes </c:v>
              </c:pt>
              <c:pt idx="3">
                <c:v>Impôts et taxes </c:v>
              </c:pt>
              <c:pt idx="4">
                <c:v>Frais de personnel </c:v>
              </c:pt>
            </c:strLit>
          </c:cat>
          <c:val>
            <c:numLit>
              <c:formatCode>General</c:formatCode>
              <c:ptCount val="5"/>
              <c:pt idx="0">
                <c:v>31500</c:v>
              </c:pt>
              <c:pt idx="1">
                <c:v>36700</c:v>
              </c:pt>
              <c:pt idx="2">
                <c:v>27800</c:v>
              </c:pt>
              <c:pt idx="3">
                <c:v>2500</c:v>
              </c:pt>
              <c:pt idx="4">
                <c:v>142000</c:v>
              </c:pt>
            </c:numLit>
          </c:val>
          <c:extLst>
            <c:ext xmlns:c16="http://schemas.microsoft.com/office/drawing/2014/chart" uri="{C3380CC4-5D6E-409C-BE32-E72D297353CC}">
              <c16:uniqueId val="{0000000A-4D18-455A-96F8-EBB3A7AF1492}"/>
            </c:ext>
          </c:extLst>
        </c:ser>
        <c:dLbls>
          <c:showLegendKey val="0"/>
          <c:showVal val="0"/>
          <c:showCatName val="0"/>
          <c:showSerName val="0"/>
          <c:showPercent val="0"/>
          <c:showBubbleSize val="0"/>
          <c:showLeaderLines val="1"/>
        </c:dLbls>
      </c:pie3DChart>
      <c:spPr>
        <a:noFill/>
        <a:ln>
          <a:noFill/>
        </a:ln>
      </c:spPr>
    </c:plotArea>
    <c:plotVisOnly val="1"/>
    <c:dispBlanksAs val="gap"/>
    <c:showDLblsOverMax val="0"/>
  </c:chart>
  <c:spPr>
    <a:noFill/>
    <a:ln>
      <a:noFill/>
    </a:ln>
  </c:spPr>
  <c:txPr>
    <a:bodyPr lIns="0" tIns="0" rIns="0" bIns="0"/>
    <a:lstStyle/>
    <a:p>
      <a:pPr marL="0" marR="0" indent="0" defTabSz="914400" fontAlgn="auto" hangingPunct="1">
        <a:lnSpc>
          <a:spcPct val="100000"/>
        </a:lnSpc>
        <a:spcBef>
          <a:spcPts val="0"/>
        </a:spcBef>
        <a:spcAft>
          <a:spcPts val="0"/>
        </a:spcAft>
        <a:tabLst/>
        <a:defRPr lang="fr-FR" sz="1330" b="0" i="0" u="none" strike="noStrike" kern="1200" baseline="0">
          <a:solidFill>
            <a:srgbClr val="000000"/>
          </a:solidFill>
          <a:latin typeface="Calibri"/>
        </a:defRPr>
      </a:pPr>
      <a:endParaRPr lang="fr-F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c:style val="2"/>
  <c:chart>
    <c:autoTitleDeleted val="1"/>
    <c:view3D>
      <c:rotX val="29"/>
      <c:rotY val="0"/>
      <c:rAngAx val="0"/>
    </c:view3D>
    <c:floor>
      <c:thickness val="0"/>
      <c:spPr>
        <a:noFill/>
        <a:ln>
          <a:noFill/>
        </a:ln>
      </c:spPr>
    </c:floor>
    <c:sideWall>
      <c:thickness val="0"/>
      <c:spPr>
        <a:noFill/>
        <a:ln>
          <a:noFill/>
        </a:ln>
      </c:spPr>
    </c:sideWall>
    <c:backWall>
      <c:thickness val="0"/>
      <c:spPr>
        <a:noFill/>
        <a:ln>
          <a:noFill/>
        </a:ln>
      </c:spPr>
    </c:backWall>
    <c:plotArea>
      <c:layout>
        <c:manualLayout>
          <c:xMode val="edge"/>
          <c:yMode val="edge"/>
          <c:x val="0"/>
          <c:y val="0"/>
          <c:w val="0.82164361759877147"/>
          <c:h val="0.78525490039189805"/>
        </c:manualLayout>
      </c:layout>
      <c:pie3DChart>
        <c:varyColors val="1"/>
        <c:ser>
          <c:idx val="0"/>
          <c:order val="0"/>
          <c:tx>
            <c:v>Ventes</c:v>
          </c:tx>
          <c:dPt>
            <c:idx val="0"/>
            <c:bubble3D val="0"/>
            <c:explosion val="23"/>
            <c:spPr>
              <a:solidFill>
                <a:srgbClr val="5B9BD5"/>
              </a:solidFill>
              <a:ln>
                <a:noFill/>
              </a:ln>
              <a:effectLst>
                <a:outerShdw dir="16200000" algn="tl">
                  <a:srgbClr val="000000">
                    <a:alpha val="10000"/>
                  </a:srgbClr>
                </a:outerShdw>
              </a:effectLst>
            </c:spPr>
            <c:extLst>
              <c:ext xmlns:c16="http://schemas.microsoft.com/office/drawing/2014/chart" uri="{C3380CC4-5D6E-409C-BE32-E72D297353CC}">
                <c16:uniqueId val="{00000000-6AE7-4C21-8A77-84CEC2849B2E}"/>
              </c:ext>
            </c:extLst>
          </c:dPt>
          <c:dPt>
            <c:idx val="1"/>
            <c:bubble3D val="0"/>
            <c:explosion val="15"/>
            <c:spPr>
              <a:solidFill>
                <a:srgbClr val="ED7D31"/>
              </a:solidFill>
              <a:ln>
                <a:noFill/>
              </a:ln>
              <a:effectLst>
                <a:outerShdw dir="16200000" algn="tl">
                  <a:srgbClr val="000000">
                    <a:alpha val="10000"/>
                  </a:srgbClr>
                </a:outerShdw>
              </a:effectLst>
            </c:spPr>
            <c:extLst>
              <c:ext xmlns:c16="http://schemas.microsoft.com/office/drawing/2014/chart" uri="{C3380CC4-5D6E-409C-BE32-E72D297353CC}">
                <c16:uniqueId val="{00000001-6AE7-4C21-8A77-84CEC2849B2E}"/>
              </c:ext>
            </c:extLst>
          </c:dPt>
          <c:dPt>
            <c:idx val="2"/>
            <c:bubble3D val="0"/>
            <c:explosion val="15"/>
            <c:spPr>
              <a:solidFill>
                <a:srgbClr val="A5A5A5"/>
              </a:solidFill>
              <a:ln>
                <a:noFill/>
              </a:ln>
              <a:effectLst>
                <a:outerShdw dir="16200000" algn="tl">
                  <a:srgbClr val="000000">
                    <a:alpha val="10000"/>
                  </a:srgbClr>
                </a:outerShdw>
              </a:effectLst>
            </c:spPr>
            <c:extLst>
              <c:ext xmlns:c16="http://schemas.microsoft.com/office/drawing/2014/chart" uri="{C3380CC4-5D6E-409C-BE32-E72D297353CC}">
                <c16:uniqueId val="{00000002-6AE7-4C21-8A77-84CEC2849B2E}"/>
              </c:ext>
            </c:extLst>
          </c:dPt>
          <c:dPt>
            <c:idx val="3"/>
            <c:bubble3D val="0"/>
            <c:explosion val="16"/>
            <c:spPr>
              <a:solidFill>
                <a:srgbClr val="FFC000"/>
              </a:solidFill>
              <a:ln>
                <a:noFill/>
              </a:ln>
              <a:effectLst>
                <a:outerShdw dir="16200000" algn="tl">
                  <a:srgbClr val="000000">
                    <a:alpha val="10000"/>
                  </a:srgbClr>
                </a:outerShdw>
              </a:effectLst>
            </c:spPr>
            <c:extLst>
              <c:ext xmlns:c16="http://schemas.microsoft.com/office/drawing/2014/chart" uri="{C3380CC4-5D6E-409C-BE32-E72D297353CC}">
                <c16:uniqueId val="{00000003-6AE7-4C21-8A77-84CEC2849B2E}"/>
              </c:ext>
            </c:extLst>
          </c:dPt>
          <c:dPt>
            <c:idx val="4"/>
            <c:bubble3D val="0"/>
            <c:explosion val="26"/>
            <c:spPr>
              <a:solidFill>
                <a:srgbClr val="4472C4"/>
              </a:solidFill>
              <a:ln>
                <a:noFill/>
              </a:ln>
              <a:effectLst>
                <a:outerShdw dir="16200000" algn="tl">
                  <a:srgbClr val="000000">
                    <a:alpha val="10000"/>
                  </a:srgbClr>
                </a:outerShdw>
              </a:effectLst>
            </c:spPr>
            <c:extLst>
              <c:ext xmlns:c16="http://schemas.microsoft.com/office/drawing/2014/chart" uri="{C3380CC4-5D6E-409C-BE32-E72D297353CC}">
                <c16:uniqueId val="{00000004-6AE7-4C21-8A77-84CEC2849B2E}"/>
              </c:ext>
            </c:extLst>
          </c:dPt>
          <c:dLbls>
            <c:dLbl>
              <c:idx val="0"/>
              <c:layout>
                <c:manualLayout>
                  <c:x val="4.815280697110802E-2"/>
                  <c:y val="0"/>
                </c:manualLayout>
              </c:layout>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0-6AE7-4C21-8A77-84CEC2849B2E}"/>
                </c:ext>
              </c:extLst>
            </c:dLbl>
            <c:dLbl>
              <c:idx val="1"/>
              <c:layout>
                <c:manualLayout>
                  <c:x val="2.8362883367146652E-2"/>
                  <c:y val="1.4632439818985835E-2"/>
                </c:manualLayout>
              </c:layout>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6AE7-4C21-8A77-84CEC2849B2E}"/>
                </c:ext>
              </c:extLst>
            </c:dLbl>
            <c:dLbl>
              <c:idx val="2"/>
              <c:layout/>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2-6AE7-4C21-8A77-84CEC2849B2E}"/>
                </c:ext>
              </c:extLst>
            </c:dLbl>
            <c:dLbl>
              <c:idx val="4"/>
              <c:layout>
                <c:manualLayout>
                  <c:x val="0.17698521337835632"/>
                  <c:y val="3.4636715057984574E-2"/>
                </c:manualLayout>
              </c:layou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4-6AE7-4C21-8A77-84CEC2849B2E}"/>
                </c:ext>
              </c:extLst>
            </c:dLbl>
            <c:spPr>
              <a:noFill/>
              <a:ln>
                <a:noFill/>
              </a:ln>
              <a:effectLst/>
            </c:spPr>
            <c:txPr>
              <a:bodyPr lIns="0" tIns="0" rIns="0" bIns="0"/>
              <a:lstStyle/>
              <a:p>
                <a:pPr marL="0" marR="0" indent="0" algn="ctr" defTabSz="914400" fontAlgn="auto" hangingPunct="1">
                  <a:lnSpc>
                    <a:spcPct val="100000"/>
                  </a:lnSpc>
                  <a:spcBef>
                    <a:spcPts val="0"/>
                  </a:spcBef>
                  <a:spcAft>
                    <a:spcPts val="0"/>
                  </a:spcAft>
                  <a:tabLst/>
                  <a:defRPr sz="900" b="1" i="0" u="none" strike="noStrike" kern="1200" spc="0" baseline="0">
                    <a:solidFill>
                      <a:srgbClr val="5B9BD5"/>
                    </a:solidFill>
                    <a:latin typeface="Calibri"/>
                  </a:defRPr>
                </a:pPr>
                <a:endParaRPr lang="fr-FR"/>
              </a:p>
            </c:txPr>
            <c:showLegendKey val="0"/>
            <c:showVal val="0"/>
            <c:showCatName val="1"/>
            <c:showSerName val="0"/>
            <c:showPercent val="1"/>
            <c:showBubbleSize val="0"/>
            <c:showLeaderLines val="1"/>
            <c:extLst>
              <c:ext xmlns:c15="http://schemas.microsoft.com/office/drawing/2012/chart" uri="{CE6537A1-D6FC-4f65-9D91-7224C49458BB}">
                <c15:spPr xmlns:c15="http://schemas.microsoft.com/office/drawing/2012/chart">
                  <a:prstGeom prst="rect">
                    <a:avLst/>
                  </a:prstGeom>
                </c15:spPr>
                <c15:layout/>
              </c:ext>
            </c:extLst>
          </c:dLbls>
          <c:cat>
            <c:strLit>
              <c:ptCount val="5"/>
              <c:pt idx="0">
                <c:v>Rémunération des services </c:v>
              </c:pt>
              <c:pt idx="1">
                <c:v>Etat </c:v>
              </c:pt>
              <c:pt idx="2">
                <c:v>Ville de Paris </c:v>
              </c:pt>
              <c:pt idx="3">
                <c:v>CAF </c:v>
              </c:pt>
              <c:pt idx="4">
                <c:v>subventions privées </c:v>
              </c:pt>
            </c:strLit>
          </c:cat>
          <c:val>
            <c:numLit>
              <c:formatCode>General</c:formatCode>
              <c:ptCount val="5"/>
              <c:pt idx="0">
                <c:v>10000</c:v>
              </c:pt>
              <c:pt idx="1">
                <c:v>21500</c:v>
              </c:pt>
              <c:pt idx="2">
                <c:v>129000</c:v>
              </c:pt>
              <c:pt idx="3">
                <c:v>50500</c:v>
              </c:pt>
              <c:pt idx="4">
                <c:v>28000</c:v>
              </c:pt>
            </c:numLit>
          </c:val>
          <c:extLst>
            <c:ext xmlns:c16="http://schemas.microsoft.com/office/drawing/2014/chart" uri="{C3380CC4-5D6E-409C-BE32-E72D297353CC}">
              <c16:uniqueId val="{0000000A-77EA-409B-B4D1-76FC6D6E4512}"/>
            </c:ext>
          </c:extLst>
        </c:ser>
        <c:dLbls>
          <c:showLegendKey val="0"/>
          <c:showVal val="0"/>
          <c:showCatName val="0"/>
          <c:showSerName val="0"/>
          <c:showPercent val="0"/>
          <c:showBubbleSize val="0"/>
          <c:showLeaderLines val="1"/>
        </c:dLbls>
      </c:pie3DChart>
      <c:spPr>
        <a:noFill/>
        <a:ln>
          <a:noFill/>
        </a:ln>
      </c:spPr>
    </c:plotArea>
    <c:plotVisOnly val="1"/>
    <c:dispBlanksAs val="gap"/>
    <c:showDLblsOverMax val="0"/>
  </c:chart>
  <c:spPr>
    <a:noFill/>
    <a:ln>
      <a:noFill/>
    </a:ln>
  </c:spPr>
  <c:txPr>
    <a:bodyPr lIns="0" tIns="0" rIns="0" bIns="0"/>
    <a:lstStyle/>
    <a:p>
      <a:pPr marL="0" marR="0" indent="0" defTabSz="914400" fontAlgn="auto" hangingPunct="1">
        <a:lnSpc>
          <a:spcPct val="100000"/>
        </a:lnSpc>
        <a:spcBef>
          <a:spcPts val="0"/>
        </a:spcBef>
        <a:spcAft>
          <a:spcPts val="0"/>
        </a:spcAft>
        <a:tabLst/>
        <a:defRPr lang="fr-FR" sz="1330" b="0" i="0" u="none" strike="noStrike" kern="1200" baseline="0">
          <a:solidFill>
            <a:srgbClr val="000000"/>
          </a:solidFill>
          <a:latin typeface="Calibri"/>
        </a:defRPr>
      </a:pPr>
      <a:endParaRPr lang="fr-FR"/>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4C560A3-F241-4469-A309-998F6E55C78B}" type="datetimeFigureOut">
              <a:rPr lang="fr-FR" smtClean="0"/>
              <a:t>11/03/2019</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684FA01-C320-4BBD-81FD-10F5EFC3A35C}" type="slidenum">
              <a:rPr lang="fr-FR" smtClean="0"/>
              <a:t>‹N°›</a:t>
            </a:fld>
            <a:endParaRPr lang="fr-FR"/>
          </a:p>
        </p:txBody>
      </p:sp>
    </p:spTree>
    <p:extLst>
      <p:ext uri="{BB962C8B-B14F-4D97-AF65-F5344CB8AC3E}">
        <p14:creationId xmlns:p14="http://schemas.microsoft.com/office/powerpoint/2010/main" val="202405261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1746FCB1-8100-480B-963E-F2902EA4E31E}" type="datetimeFigureOut">
              <a:rPr lang="fr-FR" smtClean="0"/>
              <a:t>11/03/2019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83F0D7-68E2-4DE3-A023-571C95BAC5CB}" type="slidenum">
              <a:rPr lang="fr-FR" smtClean="0"/>
              <a:t>‹N°›</a:t>
            </a:fld>
            <a:endParaRPr lang="fr-FR"/>
          </a:p>
        </p:txBody>
      </p:sp>
    </p:spTree>
    <p:extLst>
      <p:ext uri="{BB962C8B-B14F-4D97-AF65-F5344CB8AC3E}">
        <p14:creationId xmlns:p14="http://schemas.microsoft.com/office/powerpoint/2010/main" val="418777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746FCB1-8100-480B-963E-F2902EA4E31E}" type="datetimeFigureOut">
              <a:rPr lang="fr-FR" smtClean="0"/>
              <a:t>11/03/2019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83F0D7-68E2-4DE3-A023-571C95BAC5CB}" type="slidenum">
              <a:rPr lang="fr-FR" smtClean="0"/>
              <a:t>‹N°›</a:t>
            </a:fld>
            <a:endParaRPr lang="fr-FR"/>
          </a:p>
        </p:txBody>
      </p:sp>
    </p:spTree>
    <p:extLst>
      <p:ext uri="{BB962C8B-B14F-4D97-AF65-F5344CB8AC3E}">
        <p14:creationId xmlns:p14="http://schemas.microsoft.com/office/powerpoint/2010/main" val="1273971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746FCB1-8100-480B-963E-F2902EA4E31E}" type="datetimeFigureOut">
              <a:rPr lang="fr-FR" smtClean="0"/>
              <a:t>11/03/2019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83F0D7-68E2-4DE3-A023-571C95BAC5CB}" type="slidenum">
              <a:rPr lang="fr-FR" smtClean="0"/>
              <a:t>‹N°›</a:t>
            </a:fld>
            <a:endParaRPr lang="fr-FR"/>
          </a:p>
        </p:txBody>
      </p:sp>
    </p:spTree>
    <p:extLst>
      <p:ext uri="{BB962C8B-B14F-4D97-AF65-F5344CB8AC3E}">
        <p14:creationId xmlns:p14="http://schemas.microsoft.com/office/powerpoint/2010/main" val="2453306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746FCB1-8100-480B-963E-F2902EA4E31E}" type="datetimeFigureOut">
              <a:rPr lang="fr-FR" smtClean="0"/>
              <a:t>11/03/2019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83F0D7-68E2-4DE3-A023-571C95BAC5CB}" type="slidenum">
              <a:rPr lang="fr-FR" smtClean="0"/>
              <a:t>‹N°›</a:t>
            </a:fld>
            <a:endParaRPr lang="fr-FR"/>
          </a:p>
        </p:txBody>
      </p:sp>
    </p:spTree>
    <p:extLst>
      <p:ext uri="{BB962C8B-B14F-4D97-AF65-F5344CB8AC3E}">
        <p14:creationId xmlns:p14="http://schemas.microsoft.com/office/powerpoint/2010/main" val="986653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1746FCB1-8100-480B-963E-F2902EA4E31E}" type="datetimeFigureOut">
              <a:rPr lang="fr-FR" smtClean="0"/>
              <a:t>11/03/2019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83F0D7-68E2-4DE3-A023-571C95BAC5CB}" type="slidenum">
              <a:rPr lang="fr-FR" smtClean="0"/>
              <a:t>‹N°›</a:t>
            </a:fld>
            <a:endParaRPr lang="fr-FR"/>
          </a:p>
        </p:txBody>
      </p:sp>
    </p:spTree>
    <p:extLst>
      <p:ext uri="{BB962C8B-B14F-4D97-AF65-F5344CB8AC3E}">
        <p14:creationId xmlns:p14="http://schemas.microsoft.com/office/powerpoint/2010/main" val="488648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1746FCB1-8100-480B-963E-F2902EA4E31E}" type="datetimeFigureOut">
              <a:rPr lang="fr-FR" smtClean="0"/>
              <a:t>11/03/2019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183F0D7-68E2-4DE3-A023-571C95BAC5CB}" type="slidenum">
              <a:rPr lang="fr-FR" smtClean="0"/>
              <a:t>‹N°›</a:t>
            </a:fld>
            <a:endParaRPr lang="fr-FR"/>
          </a:p>
        </p:txBody>
      </p:sp>
    </p:spTree>
    <p:extLst>
      <p:ext uri="{BB962C8B-B14F-4D97-AF65-F5344CB8AC3E}">
        <p14:creationId xmlns:p14="http://schemas.microsoft.com/office/powerpoint/2010/main" val="4146058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1746FCB1-8100-480B-963E-F2902EA4E31E}" type="datetimeFigureOut">
              <a:rPr lang="fr-FR" smtClean="0"/>
              <a:t>11/03/2019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183F0D7-68E2-4DE3-A023-571C95BAC5CB}" type="slidenum">
              <a:rPr lang="fr-FR" smtClean="0"/>
              <a:t>‹N°›</a:t>
            </a:fld>
            <a:endParaRPr lang="fr-FR"/>
          </a:p>
        </p:txBody>
      </p:sp>
    </p:spTree>
    <p:extLst>
      <p:ext uri="{BB962C8B-B14F-4D97-AF65-F5344CB8AC3E}">
        <p14:creationId xmlns:p14="http://schemas.microsoft.com/office/powerpoint/2010/main" val="3258865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1746FCB1-8100-480B-963E-F2902EA4E31E}" type="datetimeFigureOut">
              <a:rPr lang="fr-FR" smtClean="0"/>
              <a:t>11/03/2019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183F0D7-68E2-4DE3-A023-571C95BAC5CB}" type="slidenum">
              <a:rPr lang="fr-FR" smtClean="0"/>
              <a:t>‹N°›</a:t>
            </a:fld>
            <a:endParaRPr lang="fr-FR"/>
          </a:p>
        </p:txBody>
      </p:sp>
    </p:spTree>
    <p:extLst>
      <p:ext uri="{BB962C8B-B14F-4D97-AF65-F5344CB8AC3E}">
        <p14:creationId xmlns:p14="http://schemas.microsoft.com/office/powerpoint/2010/main" val="236582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746FCB1-8100-480B-963E-F2902EA4E31E}" type="datetimeFigureOut">
              <a:rPr lang="fr-FR" smtClean="0"/>
              <a:t>11/03/2019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183F0D7-68E2-4DE3-A023-571C95BAC5CB}" type="slidenum">
              <a:rPr lang="fr-FR" smtClean="0"/>
              <a:t>‹N°›</a:t>
            </a:fld>
            <a:endParaRPr lang="fr-FR"/>
          </a:p>
        </p:txBody>
      </p:sp>
    </p:spTree>
    <p:extLst>
      <p:ext uri="{BB962C8B-B14F-4D97-AF65-F5344CB8AC3E}">
        <p14:creationId xmlns:p14="http://schemas.microsoft.com/office/powerpoint/2010/main" val="234119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1746FCB1-8100-480B-963E-F2902EA4E31E}" type="datetimeFigureOut">
              <a:rPr lang="fr-FR" smtClean="0"/>
              <a:t>11/03/2019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183F0D7-68E2-4DE3-A023-571C95BAC5CB}" type="slidenum">
              <a:rPr lang="fr-FR" smtClean="0"/>
              <a:t>‹N°›</a:t>
            </a:fld>
            <a:endParaRPr lang="fr-FR"/>
          </a:p>
        </p:txBody>
      </p:sp>
    </p:spTree>
    <p:extLst>
      <p:ext uri="{BB962C8B-B14F-4D97-AF65-F5344CB8AC3E}">
        <p14:creationId xmlns:p14="http://schemas.microsoft.com/office/powerpoint/2010/main" val="4097547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1746FCB1-8100-480B-963E-F2902EA4E31E}" type="datetimeFigureOut">
              <a:rPr lang="fr-FR" smtClean="0"/>
              <a:t>11/03/2019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183F0D7-68E2-4DE3-A023-571C95BAC5CB}" type="slidenum">
              <a:rPr lang="fr-FR" smtClean="0"/>
              <a:t>‹N°›</a:t>
            </a:fld>
            <a:endParaRPr lang="fr-FR"/>
          </a:p>
        </p:txBody>
      </p:sp>
    </p:spTree>
    <p:extLst>
      <p:ext uri="{BB962C8B-B14F-4D97-AF65-F5344CB8AC3E}">
        <p14:creationId xmlns:p14="http://schemas.microsoft.com/office/powerpoint/2010/main" val="891799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46FCB1-8100-480B-963E-F2902EA4E31E}" type="datetimeFigureOut">
              <a:rPr lang="fr-FR" smtClean="0"/>
              <a:t>11/03/2019</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83F0D7-68E2-4DE3-A023-571C95BAC5CB}" type="slidenum">
              <a:rPr lang="fr-FR" smtClean="0"/>
              <a:t>‹N°›</a:t>
            </a:fld>
            <a:endParaRPr lang="fr-FR"/>
          </a:p>
        </p:txBody>
      </p:sp>
    </p:spTree>
    <p:extLst>
      <p:ext uri="{BB962C8B-B14F-4D97-AF65-F5344CB8AC3E}">
        <p14:creationId xmlns:p14="http://schemas.microsoft.com/office/powerpoint/2010/main" val="4164475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hyperlink" Target="https://vimeo.com/292738082"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jpe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jpeg"/><Relationship Id="rId16" Type="http://schemas.openxmlformats.org/officeDocument/2006/relationships/image" Target="../media/image15.png"/><Relationship Id="rId20" Type="http://schemas.openxmlformats.org/officeDocument/2006/relationships/image" Target="../media/image19.jpe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eg"/><Relationship Id="rId15" Type="http://schemas.openxmlformats.org/officeDocument/2006/relationships/image" Target="../media/image14.jpeg"/><Relationship Id="rId23" Type="http://schemas.openxmlformats.org/officeDocument/2006/relationships/image" Target="../media/image22.png"/><Relationship Id="rId10" Type="http://schemas.openxmlformats.org/officeDocument/2006/relationships/image" Target="../media/image9.jpeg"/><Relationship Id="rId19" Type="http://schemas.openxmlformats.org/officeDocument/2006/relationships/image" Target="../media/image18.pn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jpeg"/></Relationships>
</file>

<file path=ppt/slides/_rels/slide33.xml.rels><?xml version="1.0" encoding="UTF-8" standalone="yes"?>
<Relationships xmlns="http://schemas.openxmlformats.org/package/2006/relationships"><Relationship Id="rId8" Type="http://schemas.openxmlformats.org/officeDocument/2006/relationships/image" Target="../media/image29.jpeg"/><Relationship Id="rId3" Type="http://schemas.openxmlformats.org/officeDocument/2006/relationships/image" Target="../media/image24.png"/><Relationship Id="rId7" Type="http://schemas.openxmlformats.org/officeDocument/2006/relationships/image" Target="../media/image28.jpeg"/><Relationship Id="rId2" Type="http://schemas.openxmlformats.org/officeDocument/2006/relationships/image" Target="../media/image23.png"/><Relationship Id="rId1" Type="http://schemas.openxmlformats.org/officeDocument/2006/relationships/slideLayout" Target="../slideLayouts/slideLayout1.xml"/><Relationship Id="rId6" Type="http://schemas.openxmlformats.org/officeDocument/2006/relationships/image" Target="../media/image27.png"/><Relationship Id="rId11" Type="http://schemas.openxmlformats.org/officeDocument/2006/relationships/image" Target="../media/image30.png"/><Relationship Id="rId5" Type="http://schemas.openxmlformats.org/officeDocument/2006/relationships/image" Target="../media/image26.jpeg"/><Relationship Id="rId10" Type="http://schemas.openxmlformats.org/officeDocument/2006/relationships/chart" Target="../charts/chart2.xml"/><Relationship Id="rId4" Type="http://schemas.openxmlformats.org/officeDocument/2006/relationships/image" Target="../media/image25.png"/><Relationship Id="rId9" Type="http://schemas.openxmlformats.org/officeDocument/2006/relationships/chart" Target="../charts/char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745878" y="3892228"/>
            <a:ext cx="10515600" cy="2196662"/>
          </a:xfrm>
        </p:spPr>
        <p:txBody>
          <a:bodyPr>
            <a:noAutofit/>
          </a:bodyPr>
          <a:lstStyle/>
          <a:p>
            <a:pPr marL="0" indent="0" algn="ctr">
              <a:buNone/>
            </a:pPr>
            <a:r>
              <a:rPr lang="fr-FR" sz="6000" b="1" dirty="0">
                <a:solidFill>
                  <a:schemeClr val="accent4"/>
                </a:solidFill>
                <a:latin typeface="Verdana" panose="020B0604030504040204" pitchFamily="34" charset="0"/>
                <a:ea typeface="Verdana" panose="020B0604030504040204" pitchFamily="34" charset="0"/>
                <a:cs typeface="Verdana" panose="020B0604030504040204" pitchFamily="34" charset="0"/>
              </a:rPr>
              <a:t>RAPPORT D’ACTIVITES </a:t>
            </a:r>
            <a:r>
              <a:rPr lang="fr-FR" sz="6000" b="1" dirty="0" smtClean="0">
                <a:solidFill>
                  <a:schemeClr val="accent4"/>
                </a:solidFill>
                <a:latin typeface="Verdana" panose="020B0604030504040204" pitchFamily="34" charset="0"/>
                <a:ea typeface="Verdana" panose="020B0604030504040204" pitchFamily="34" charset="0"/>
                <a:cs typeface="Verdana" panose="020B0604030504040204" pitchFamily="34" charset="0"/>
              </a:rPr>
              <a:t>2018</a:t>
            </a:r>
            <a:endParaRPr lang="fr-FR" sz="6000" b="1" dirty="0">
              <a:solidFill>
                <a:schemeClr val="accent4"/>
              </a:solidFill>
              <a:latin typeface="Verdana" panose="020B0604030504040204" pitchFamily="34" charset="0"/>
              <a:ea typeface="Verdana" panose="020B0604030504040204" pitchFamily="34" charset="0"/>
              <a:cs typeface="Verdana" panose="020B0604030504040204" pitchFamily="34" charset="0"/>
            </a:endParaRPr>
          </a:p>
        </p:txBody>
      </p:sp>
      <p:pic>
        <p:nvPicPr>
          <p:cNvPr id="7" name="Picture 2" descr="Afficher l'image d'origin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153896" y="955290"/>
            <a:ext cx="7614512" cy="24987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5815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texte 4"/>
          <p:cNvSpPr txBox="1">
            <a:spLocks/>
          </p:cNvSpPr>
          <p:nvPr/>
        </p:nvSpPr>
        <p:spPr>
          <a:xfrm>
            <a:off x="-6293" y="1881578"/>
            <a:ext cx="6875248" cy="1740270"/>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285750" lvl="0" indent="-285750" algn="just">
              <a:buFont typeface="Arial" pitchFamily="34" charset="0"/>
              <a:buChar char="•"/>
            </a:pPr>
            <a:r>
              <a:rPr lang="fr-FR" sz="1100" b="0" dirty="0">
                <a:latin typeface="Verdana"/>
                <a:sym typeface="Wingdings" panose="05000000000000000000" pitchFamily="2" charset="2"/>
              </a:rPr>
              <a:t>Les lundis mardis, jeudis et vendredis, de 16h30 à 18h, du 1</a:t>
            </a:r>
            <a:r>
              <a:rPr lang="fr-FR" sz="1100" b="0" baseline="30000" dirty="0">
                <a:latin typeface="Verdana"/>
                <a:sym typeface="Wingdings" panose="05000000000000000000" pitchFamily="2" charset="2"/>
              </a:rPr>
              <a:t>er</a:t>
            </a:r>
            <a:r>
              <a:rPr lang="fr-FR" sz="1100" b="0" dirty="0">
                <a:latin typeface="Verdana"/>
                <a:sym typeface="Wingdings" panose="05000000000000000000" pitchFamily="2" charset="2"/>
              </a:rPr>
              <a:t> </a:t>
            </a:r>
            <a:r>
              <a:rPr lang="fr-FR" sz="1100" b="0" dirty="0" smtClean="0">
                <a:latin typeface="Verdana"/>
                <a:sym typeface="Wingdings" panose="05000000000000000000" pitchFamily="2" charset="2"/>
              </a:rPr>
              <a:t>octobre 15 juin </a:t>
            </a:r>
          </a:p>
          <a:p>
            <a:pPr marL="285750" lvl="0" indent="-285750" algn="just">
              <a:buFont typeface="Arial" pitchFamily="34" charset="0"/>
              <a:buChar char="•"/>
            </a:pPr>
            <a:r>
              <a:rPr kumimoji="0" lang="fr-FR" sz="1100" b="0" i="0" u="none" strike="noStrike" kern="1200" cap="none" spc="0" normalizeH="0" baseline="0" noProof="0" dirty="0" smtClean="0">
                <a:ln>
                  <a:noFill/>
                </a:ln>
                <a:solidFill>
                  <a:srgbClr val="333333"/>
                </a:solidFill>
                <a:effectLst/>
                <a:uLnTx/>
                <a:uFillTx/>
                <a:latin typeface="Verdana"/>
                <a:sym typeface="Wingdings" panose="05000000000000000000" pitchFamily="2" charset="2"/>
              </a:rPr>
              <a:t>Les </a:t>
            </a:r>
            <a:r>
              <a:rPr kumimoji="0" lang="fr-FR" sz="1100" b="0" i="0" u="none" strike="noStrike" kern="1200" cap="none" spc="0" normalizeH="0" baseline="0" noProof="0" dirty="0">
                <a:ln>
                  <a:noFill/>
                </a:ln>
                <a:solidFill>
                  <a:srgbClr val="333333"/>
                </a:solidFill>
                <a:effectLst/>
                <a:uLnTx/>
                <a:uFillTx/>
                <a:latin typeface="Verdana"/>
                <a:sym typeface="Wingdings" panose="05000000000000000000" pitchFamily="2" charset="2"/>
              </a:rPr>
              <a:t>primaires viennent</a:t>
            </a:r>
            <a:r>
              <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rPr>
              <a:t> deux jours (fixes) par semaine, avec un temps </a:t>
            </a:r>
            <a:r>
              <a:rPr kumimoji="0" lang="fr-FR" sz="1100" b="0" i="0" u="none" strike="noStrike" kern="1200" cap="none" spc="0" normalizeH="0" noProof="0" dirty="0" smtClean="0">
                <a:ln>
                  <a:noFill/>
                </a:ln>
                <a:solidFill>
                  <a:srgbClr val="333333"/>
                </a:solidFill>
                <a:effectLst/>
                <a:uLnTx/>
                <a:uFillTx/>
                <a:latin typeface="Verdana"/>
                <a:sym typeface="Wingdings" panose="05000000000000000000" pitchFamily="2" charset="2"/>
              </a:rPr>
              <a:t>goûter</a:t>
            </a:r>
            <a:endPar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r>
              <a:rPr lang="fr-FR" sz="1100" b="0" dirty="0">
                <a:latin typeface="Verdana"/>
                <a:sym typeface="Wingdings" panose="05000000000000000000" pitchFamily="2" charset="2"/>
              </a:rPr>
              <a:t>25 enfants sont présents à chaque séances</a:t>
            </a:r>
            <a:r>
              <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rPr>
              <a:t> encadrés par les </a:t>
            </a:r>
            <a:r>
              <a:rPr lang="fr-FR" sz="1100" b="0" dirty="0" smtClean="0">
                <a:latin typeface="Verdana"/>
                <a:sym typeface="Wingdings" panose="05000000000000000000" pitchFamily="2" charset="2"/>
              </a:rPr>
              <a:t>permanents</a:t>
            </a:r>
            <a:r>
              <a:rPr kumimoji="0" lang="fr-FR" sz="1100" b="0" i="0" u="none" strike="noStrike" kern="1200" cap="none" spc="0" normalizeH="0" noProof="0" dirty="0" smtClean="0">
                <a:ln>
                  <a:noFill/>
                </a:ln>
                <a:solidFill>
                  <a:srgbClr val="333333"/>
                </a:solidFill>
                <a:effectLst/>
                <a:uLnTx/>
                <a:uFillTx/>
                <a:latin typeface="Verdana"/>
                <a:sym typeface="Wingdings" panose="05000000000000000000" pitchFamily="2" charset="2"/>
              </a:rPr>
              <a:t> </a:t>
            </a:r>
            <a:r>
              <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rPr>
              <a:t>et des bénévoles ( 3 à 5 / séance)</a:t>
            </a:r>
          </a:p>
          <a:p>
            <a:pPr marL="171450" lvl="0" indent="-171450">
              <a:buFont typeface="Arial" panose="020B0604020202020204" pitchFamily="34" charset="0"/>
              <a:buChar char="•"/>
            </a:pPr>
            <a:endPar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noProof="0" dirty="0">
              <a:ln>
                <a:noFill/>
              </a:ln>
              <a:solidFill>
                <a:srgbClr val="333333"/>
              </a:solidFill>
              <a:effectLst/>
              <a:uLnTx/>
              <a:uFillTx/>
              <a:latin typeface="Verdana"/>
              <a:ea typeface="+mn-ea"/>
              <a:cs typeface="+mn-cs"/>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sp>
        <p:nvSpPr>
          <p:cNvPr id="11" name="Rectangle 10"/>
          <p:cNvSpPr/>
          <p:nvPr/>
        </p:nvSpPr>
        <p:spPr>
          <a:xfrm>
            <a:off x="321786" y="982573"/>
            <a:ext cx="2823973" cy="485111"/>
          </a:xfrm>
          <a:prstGeom prst="rect">
            <a:avLst/>
          </a:prstGeom>
          <a:solidFill>
            <a:schemeClr val="accent1"/>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dirty="0">
                <a:solidFill>
                  <a:prstClr val="white"/>
                </a:solidFill>
                <a:latin typeface="Verdana"/>
              </a:rPr>
              <a:t>COMMENT ÇA SE PASSE?</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sp>
        <p:nvSpPr>
          <p:cNvPr id="16" name="Titre 1"/>
          <p:cNvSpPr txBox="1">
            <a:spLocks/>
          </p:cNvSpPr>
          <p:nvPr/>
        </p:nvSpPr>
        <p:spPr>
          <a:xfrm>
            <a:off x="321786" y="3"/>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L’accompagnement scolaire</a:t>
            </a:r>
          </a:p>
        </p:txBody>
      </p:sp>
      <p:cxnSp>
        <p:nvCxnSpPr>
          <p:cNvPr id="18" name="Connecteur droit 17"/>
          <p:cNvCxnSpPr/>
          <p:nvPr/>
        </p:nvCxnSpPr>
        <p:spPr>
          <a:xfrm>
            <a:off x="354656" y="865345"/>
            <a:ext cx="1134428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Espace réservé du texte 4"/>
          <p:cNvSpPr txBox="1">
            <a:spLocks/>
          </p:cNvSpPr>
          <p:nvPr/>
        </p:nvSpPr>
        <p:spPr>
          <a:xfrm>
            <a:off x="-6293" y="3269077"/>
            <a:ext cx="6868955" cy="1598693"/>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285750" lvl="0" indent="-285750" algn="just">
              <a:buFont typeface="Arial" pitchFamily="34" charset="0"/>
              <a:buChar char="•"/>
            </a:pPr>
            <a:r>
              <a:rPr lang="fr-FR" sz="1100" b="0" dirty="0">
                <a:latin typeface="Verdana"/>
                <a:sym typeface="Wingdings" panose="05000000000000000000" pitchFamily="2" charset="2"/>
              </a:rPr>
              <a:t>Les lundis mardis, jeudis et vendredis, de 18h à 19h30, du 1</a:t>
            </a:r>
            <a:r>
              <a:rPr lang="fr-FR" sz="1100" b="0" baseline="30000" dirty="0">
                <a:latin typeface="Verdana"/>
                <a:sym typeface="Wingdings" panose="05000000000000000000" pitchFamily="2" charset="2"/>
              </a:rPr>
              <a:t>er</a:t>
            </a:r>
            <a:r>
              <a:rPr lang="fr-FR" sz="1100" b="0" dirty="0">
                <a:latin typeface="Verdana"/>
                <a:sym typeface="Wingdings" panose="05000000000000000000" pitchFamily="2" charset="2"/>
              </a:rPr>
              <a:t> </a:t>
            </a:r>
            <a:r>
              <a:rPr lang="fr-FR" sz="1100" b="0" dirty="0" smtClean="0">
                <a:latin typeface="Verdana"/>
                <a:sym typeface="Wingdings" panose="05000000000000000000" pitchFamily="2" charset="2"/>
              </a:rPr>
              <a:t>octobre au 15 juin  Les </a:t>
            </a:r>
            <a:r>
              <a:rPr lang="fr-FR" sz="1100" b="0" dirty="0">
                <a:latin typeface="Verdana"/>
                <a:sym typeface="Wingdings" panose="05000000000000000000" pitchFamily="2" charset="2"/>
              </a:rPr>
              <a:t>collégiens peuvent venir tous les </a:t>
            </a:r>
            <a:r>
              <a:rPr lang="fr-FR" sz="1100" b="0" dirty="0" smtClean="0">
                <a:latin typeface="Verdana"/>
                <a:sym typeface="Wingdings" panose="05000000000000000000" pitchFamily="2" charset="2"/>
              </a:rPr>
              <a:t>jours mais </a:t>
            </a:r>
            <a:r>
              <a:rPr lang="fr-FR" sz="1100" b="0" dirty="0">
                <a:latin typeface="Verdana"/>
                <a:sym typeface="Wingdings" panose="05000000000000000000" pitchFamily="2" charset="2"/>
              </a:rPr>
              <a:t>s’engagent à venir au </a:t>
            </a:r>
            <a:r>
              <a:rPr lang="fr-FR" sz="1100" u="sng" dirty="0">
                <a:latin typeface="Verdana"/>
                <a:sym typeface="Wingdings" panose="05000000000000000000" pitchFamily="2" charset="2"/>
              </a:rPr>
              <a:t>minimum 2 </a:t>
            </a:r>
            <a:r>
              <a:rPr lang="fr-FR" sz="1100" u="sng" dirty="0" smtClean="0">
                <a:latin typeface="Verdana"/>
                <a:sym typeface="Wingdings" panose="05000000000000000000" pitchFamily="2" charset="2"/>
              </a:rPr>
              <a:t>fois/semaine.</a:t>
            </a:r>
            <a:endParaRPr lang="fr-FR" sz="1100" u="sng" dirty="0">
              <a:latin typeface="Verdana"/>
              <a:sym typeface="Wingdings" panose="05000000000000000000" pitchFamily="2" charset="2"/>
            </a:endParaRPr>
          </a:p>
          <a:p>
            <a:pPr marL="285750" indent="-285750" algn="just">
              <a:buFont typeface="Arial" pitchFamily="34" charset="0"/>
              <a:buChar char="•"/>
            </a:pPr>
            <a:r>
              <a:rPr lang="fr-FR" sz="1100" b="0" dirty="0">
                <a:latin typeface="Verdana"/>
                <a:sym typeface="Wingdings" panose="05000000000000000000" pitchFamily="2" charset="2"/>
              </a:rPr>
              <a:t>Les lycéens peuvent venir quand ils veulent, nous travaillons sur la responsabilisation ils ne sont pas tenus  à un nombre de séances minimum</a:t>
            </a:r>
          </a:p>
          <a:p>
            <a:pPr marL="285750" indent="-285750" algn="just">
              <a:buFont typeface="Arial" pitchFamily="34" charset="0"/>
              <a:buChar char="•"/>
            </a:pPr>
            <a:r>
              <a:rPr lang="fr-FR" sz="1100" b="0" dirty="0">
                <a:latin typeface="Verdana"/>
                <a:sym typeface="Wingdings" panose="05000000000000000000" pitchFamily="2" charset="2"/>
              </a:rPr>
              <a:t>Entre 20 et 30 jeunes sont présents à chaque séance encadrés par les salariés et </a:t>
            </a:r>
            <a:r>
              <a:rPr lang="fr-FR" sz="1100" b="0" dirty="0" smtClean="0">
                <a:latin typeface="Verdana"/>
                <a:sym typeface="Wingdings" panose="05000000000000000000" pitchFamily="2" charset="2"/>
              </a:rPr>
              <a:t>des bénévoles (3 </a:t>
            </a:r>
            <a:r>
              <a:rPr lang="fr-FR" sz="1100" b="0" dirty="0">
                <a:latin typeface="Verdana"/>
                <a:sym typeface="Wingdings" panose="05000000000000000000" pitchFamily="2" charset="2"/>
              </a:rPr>
              <a:t>à 5 / </a:t>
            </a:r>
            <a:r>
              <a:rPr lang="fr-FR" sz="1100" b="0" dirty="0" smtClean="0">
                <a:latin typeface="Verdana"/>
                <a:sym typeface="Wingdings" panose="05000000000000000000" pitchFamily="2" charset="2"/>
              </a:rPr>
              <a:t>séance)</a:t>
            </a:r>
            <a:endParaRPr lang="fr-FR" sz="1100" b="0" dirty="0">
              <a:latin typeface="Verdana"/>
              <a:sym typeface="Wingdings" panose="05000000000000000000" pitchFamily="2" charset="2"/>
            </a:endParaRPr>
          </a:p>
          <a:p>
            <a:pPr marL="285750" lvl="0" indent="-285750" algn="just">
              <a:buFont typeface="Arial" pitchFamily="34" charset="0"/>
              <a:buChar char="•"/>
            </a:pPr>
            <a:endParaRPr lang="fr-FR" sz="1100" b="0" dirty="0">
              <a:latin typeface="Verdana"/>
              <a:sym typeface="Wingdings" panose="05000000000000000000" pitchFamily="2" charset="2"/>
            </a:endParaRPr>
          </a:p>
        </p:txBody>
      </p:sp>
      <p:sp>
        <p:nvSpPr>
          <p:cNvPr id="21" name="Espace réservé du texte 4"/>
          <p:cNvSpPr txBox="1">
            <a:spLocks/>
          </p:cNvSpPr>
          <p:nvPr/>
        </p:nvSpPr>
        <p:spPr>
          <a:xfrm>
            <a:off x="164053" y="2789277"/>
            <a:ext cx="5784059" cy="309109"/>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dirty="0">
                <a:latin typeface="Verdana"/>
                <a:sym typeface="Wingdings" panose="05000000000000000000" pitchFamily="2" charset="2"/>
              </a:rPr>
              <a:t>Accueil collectif des collégiens et lycéens </a:t>
            </a: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cxnSp>
        <p:nvCxnSpPr>
          <p:cNvPr id="23" name="Connecteur droit 22"/>
          <p:cNvCxnSpPr/>
          <p:nvPr/>
        </p:nvCxnSpPr>
        <p:spPr>
          <a:xfrm>
            <a:off x="354656" y="3105276"/>
            <a:ext cx="5128653" cy="0"/>
          </a:xfrm>
          <a:prstGeom prst="line">
            <a:avLst/>
          </a:prstGeom>
          <a:noFill/>
          <a:ln w="9525" cap="flat" cmpd="sng" algn="ctr">
            <a:solidFill>
              <a:schemeClr val="accent1"/>
            </a:solidFill>
            <a:prstDash val="solid"/>
          </a:ln>
          <a:effectLst/>
        </p:spPr>
      </p:cxnSp>
      <p:sp>
        <p:nvSpPr>
          <p:cNvPr id="22" name="Rectangle à coins arrondis 21"/>
          <p:cNvSpPr/>
          <p:nvPr/>
        </p:nvSpPr>
        <p:spPr>
          <a:xfrm>
            <a:off x="7637805" y="1421877"/>
            <a:ext cx="4316507" cy="919401"/>
          </a:xfrm>
          <a:prstGeom prst="wedgeRoundRectCallout">
            <a:avLst>
              <a:gd name="adj1" fmla="val -74319"/>
              <a:gd name="adj2" fmla="val 29009"/>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fr-FR" sz="1200" b="1" dirty="0" smtClean="0">
                <a:solidFill>
                  <a:schemeClr val="accent1"/>
                </a:solidFill>
              </a:rPr>
              <a:t>104 </a:t>
            </a:r>
            <a:r>
              <a:rPr lang="fr-FR" sz="1200" dirty="0">
                <a:solidFill>
                  <a:schemeClr val="accent1"/>
                </a:solidFill>
              </a:rPr>
              <a:t>séances sur l’année</a:t>
            </a:r>
          </a:p>
          <a:p>
            <a:pPr algn="ctr"/>
            <a:r>
              <a:rPr lang="fr-FR" sz="1200" b="1" dirty="0" smtClean="0">
                <a:solidFill>
                  <a:schemeClr val="accent1"/>
                </a:solidFill>
              </a:rPr>
              <a:t>2723 </a:t>
            </a:r>
            <a:r>
              <a:rPr lang="fr-FR" sz="1200" b="1" dirty="0">
                <a:solidFill>
                  <a:schemeClr val="accent1"/>
                </a:solidFill>
              </a:rPr>
              <a:t>heures </a:t>
            </a:r>
            <a:r>
              <a:rPr lang="fr-FR" sz="1200" dirty="0" smtClean="0">
                <a:solidFill>
                  <a:schemeClr val="accent1"/>
                </a:solidFill>
              </a:rPr>
              <a:t>de </a:t>
            </a:r>
            <a:r>
              <a:rPr lang="fr-FR" sz="1200" dirty="0">
                <a:solidFill>
                  <a:schemeClr val="accent1"/>
                </a:solidFill>
              </a:rPr>
              <a:t>présence pour les primaires</a:t>
            </a:r>
          </a:p>
          <a:p>
            <a:pPr algn="ctr"/>
            <a:r>
              <a:rPr lang="fr-FR" sz="1200" b="1" dirty="0" smtClean="0">
                <a:solidFill>
                  <a:schemeClr val="accent1"/>
                </a:solidFill>
              </a:rPr>
              <a:t>27</a:t>
            </a:r>
            <a:r>
              <a:rPr lang="fr-FR" sz="1200" dirty="0" smtClean="0">
                <a:solidFill>
                  <a:schemeClr val="accent1"/>
                </a:solidFill>
              </a:rPr>
              <a:t> bénévoles</a:t>
            </a:r>
          </a:p>
          <a:p>
            <a:pPr algn="ctr"/>
            <a:r>
              <a:rPr lang="fr-FR" sz="1200" b="1" dirty="0" smtClean="0">
                <a:solidFill>
                  <a:schemeClr val="accent1"/>
                </a:solidFill>
              </a:rPr>
              <a:t>324h</a:t>
            </a:r>
            <a:r>
              <a:rPr lang="fr-FR" sz="1200" dirty="0" smtClean="0">
                <a:solidFill>
                  <a:schemeClr val="accent1"/>
                </a:solidFill>
              </a:rPr>
              <a:t> de présence soit 0,2 ETP</a:t>
            </a:r>
            <a:endParaRPr lang="fr-FR" sz="1200" dirty="0">
              <a:solidFill>
                <a:schemeClr val="accent1"/>
              </a:solidFill>
            </a:endParaRPr>
          </a:p>
        </p:txBody>
      </p:sp>
      <p:sp>
        <p:nvSpPr>
          <p:cNvPr id="24" name="Espace réservé du texte 4"/>
          <p:cNvSpPr txBox="1">
            <a:spLocks/>
          </p:cNvSpPr>
          <p:nvPr/>
        </p:nvSpPr>
        <p:spPr>
          <a:xfrm>
            <a:off x="65199" y="1485048"/>
            <a:ext cx="5784059" cy="309109"/>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dirty="0">
                <a:latin typeface="Verdana"/>
                <a:sym typeface="Wingdings" panose="05000000000000000000" pitchFamily="2" charset="2"/>
              </a:rPr>
              <a:t>Accueil collectif des </a:t>
            </a:r>
            <a:r>
              <a:rPr lang="fr-FR" dirty="0" smtClean="0">
                <a:latin typeface="Verdana"/>
                <a:sym typeface="Wingdings" panose="05000000000000000000" pitchFamily="2" charset="2"/>
              </a:rPr>
              <a:t>primaires CP/CM2</a:t>
            </a: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cxnSp>
        <p:nvCxnSpPr>
          <p:cNvPr id="30" name="Connecteur droit 29"/>
          <p:cNvCxnSpPr/>
          <p:nvPr/>
        </p:nvCxnSpPr>
        <p:spPr>
          <a:xfrm>
            <a:off x="321786" y="1801205"/>
            <a:ext cx="5128653" cy="0"/>
          </a:xfrm>
          <a:prstGeom prst="line">
            <a:avLst/>
          </a:prstGeom>
          <a:noFill/>
          <a:ln w="9525" cap="flat" cmpd="sng" algn="ctr">
            <a:solidFill>
              <a:schemeClr val="accent1"/>
            </a:solidFill>
            <a:prstDash val="solid"/>
          </a:ln>
          <a:effectLst/>
        </p:spPr>
      </p:cxnSp>
      <p:sp>
        <p:nvSpPr>
          <p:cNvPr id="40" name="Rectangle à coins arrondis 39"/>
          <p:cNvSpPr/>
          <p:nvPr/>
        </p:nvSpPr>
        <p:spPr>
          <a:xfrm>
            <a:off x="7637805" y="3037745"/>
            <a:ext cx="4316507" cy="1123712"/>
          </a:xfrm>
          <a:prstGeom prst="wedgeRoundRectCallout">
            <a:avLst>
              <a:gd name="adj1" fmla="val -73747"/>
              <a:gd name="adj2" fmla="val 20494"/>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fr-FR" sz="1200" b="1" dirty="0" smtClean="0">
                <a:solidFill>
                  <a:schemeClr val="accent1"/>
                </a:solidFill>
              </a:rPr>
              <a:t>104 </a:t>
            </a:r>
            <a:r>
              <a:rPr lang="fr-FR" sz="1200" dirty="0">
                <a:solidFill>
                  <a:schemeClr val="accent1"/>
                </a:solidFill>
              </a:rPr>
              <a:t>séances sur l’année</a:t>
            </a:r>
          </a:p>
          <a:p>
            <a:pPr algn="ctr"/>
            <a:r>
              <a:rPr lang="fr-FR" sz="1200" b="1" dirty="0" smtClean="0">
                <a:solidFill>
                  <a:schemeClr val="accent1"/>
                </a:solidFill>
              </a:rPr>
              <a:t>1734 </a:t>
            </a:r>
            <a:r>
              <a:rPr lang="fr-FR" sz="1200" b="1" dirty="0">
                <a:solidFill>
                  <a:schemeClr val="accent1"/>
                </a:solidFill>
              </a:rPr>
              <a:t>heures </a:t>
            </a:r>
            <a:r>
              <a:rPr lang="fr-FR" sz="1200" dirty="0" smtClean="0">
                <a:solidFill>
                  <a:schemeClr val="accent1"/>
                </a:solidFill>
              </a:rPr>
              <a:t>de </a:t>
            </a:r>
            <a:r>
              <a:rPr lang="fr-FR" sz="1200" dirty="0">
                <a:solidFill>
                  <a:schemeClr val="accent1"/>
                </a:solidFill>
              </a:rPr>
              <a:t>présence pour les collégiens</a:t>
            </a:r>
          </a:p>
          <a:p>
            <a:pPr algn="ctr"/>
            <a:r>
              <a:rPr lang="fr-FR" sz="1200" b="1" dirty="0" smtClean="0">
                <a:solidFill>
                  <a:schemeClr val="accent1"/>
                </a:solidFill>
              </a:rPr>
              <a:t>117 </a:t>
            </a:r>
            <a:r>
              <a:rPr lang="fr-FR" sz="1200" b="1" dirty="0">
                <a:solidFill>
                  <a:schemeClr val="accent1"/>
                </a:solidFill>
              </a:rPr>
              <a:t>heures </a:t>
            </a:r>
            <a:r>
              <a:rPr lang="fr-FR" sz="1200" b="1" dirty="0" smtClean="0">
                <a:solidFill>
                  <a:schemeClr val="accent1"/>
                </a:solidFill>
              </a:rPr>
              <a:t>de </a:t>
            </a:r>
            <a:r>
              <a:rPr lang="fr-FR" sz="1200" dirty="0" smtClean="0">
                <a:solidFill>
                  <a:schemeClr val="accent1"/>
                </a:solidFill>
              </a:rPr>
              <a:t>présence </a:t>
            </a:r>
            <a:r>
              <a:rPr lang="fr-FR" sz="1200" dirty="0">
                <a:solidFill>
                  <a:schemeClr val="accent1"/>
                </a:solidFill>
              </a:rPr>
              <a:t>pour les lycées </a:t>
            </a:r>
          </a:p>
          <a:p>
            <a:pPr algn="ctr"/>
            <a:r>
              <a:rPr lang="fr-FR" sz="1200" b="1" dirty="0" smtClean="0">
                <a:solidFill>
                  <a:schemeClr val="accent1"/>
                </a:solidFill>
              </a:rPr>
              <a:t>27</a:t>
            </a:r>
            <a:r>
              <a:rPr lang="fr-FR" sz="1200" dirty="0" smtClean="0">
                <a:solidFill>
                  <a:schemeClr val="accent1"/>
                </a:solidFill>
              </a:rPr>
              <a:t> bénévoles</a:t>
            </a:r>
          </a:p>
          <a:p>
            <a:pPr algn="ctr"/>
            <a:r>
              <a:rPr lang="fr-FR" sz="1200" b="1" dirty="0" smtClean="0">
                <a:solidFill>
                  <a:schemeClr val="accent1"/>
                </a:solidFill>
              </a:rPr>
              <a:t>426h</a:t>
            </a:r>
            <a:r>
              <a:rPr lang="fr-FR" sz="1200" dirty="0" smtClean="0">
                <a:solidFill>
                  <a:schemeClr val="accent1"/>
                </a:solidFill>
              </a:rPr>
              <a:t> de présence soit 0,4 ETP </a:t>
            </a:r>
            <a:endParaRPr lang="fr-FR" sz="1200" dirty="0">
              <a:solidFill>
                <a:schemeClr val="accent1"/>
              </a:solidFill>
            </a:endParaRPr>
          </a:p>
        </p:txBody>
      </p:sp>
      <p:sp>
        <p:nvSpPr>
          <p:cNvPr id="42" name="Rectangle à coins arrondis 41"/>
          <p:cNvSpPr/>
          <p:nvPr/>
        </p:nvSpPr>
        <p:spPr>
          <a:xfrm>
            <a:off x="468924" y="4759131"/>
            <a:ext cx="10958376" cy="1375338"/>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100" dirty="0" smtClean="0">
              <a:latin typeface="Verdana" panose="020B0604030504040204" pitchFamily="34" charset="0"/>
              <a:ea typeface="Verdana" panose="020B0604030504040204" pitchFamily="34" charset="0"/>
              <a:cs typeface="Verdana" panose="020B0604030504040204" pitchFamily="34" charset="0"/>
            </a:endParaRPr>
          </a:p>
          <a:p>
            <a:endParaRPr lang="fr-FR" sz="1100" dirty="0">
              <a:latin typeface="Verdana" panose="020B0604030504040204" pitchFamily="34" charset="0"/>
              <a:ea typeface="Verdana" panose="020B0604030504040204" pitchFamily="34" charset="0"/>
              <a:cs typeface="Verdana" panose="020B0604030504040204" pitchFamily="34" charset="0"/>
            </a:endParaRPr>
          </a:p>
          <a:p>
            <a:r>
              <a:rPr lang="fr-FR" sz="1100" dirty="0" smtClean="0">
                <a:latin typeface="Verdana" panose="020B0604030504040204" pitchFamily="34" charset="0"/>
                <a:ea typeface="Verdana" panose="020B0604030504040204" pitchFamily="34" charset="0"/>
                <a:cs typeface="Verdana" panose="020B0604030504040204" pitchFamily="34" charset="0"/>
              </a:rPr>
              <a:t>Le cadre de l’accompagnement scolaire est bien assimilé tant par les jeunes que par leurs familles. Le respect du cadre et  des horaires  ainsi que l’assiduité des enfants et des jeunes s’améliore chaque année, nous n’avons eu que très peu de relance à faire cette année . La mise en place de nouveaux outils comme des </a:t>
            </a:r>
            <a:r>
              <a:rPr lang="fr-FR" sz="1100" dirty="0">
                <a:latin typeface="Verdana" panose="020B0604030504040204" pitchFamily="34" charset="0"/>
                <a:ea typeface="Verdana" panose="020B0604030504040204" pitchFamily="34" charset="0"/>
                <a:cs typeface="Verdana" panose="020B0604030504040204" pitchFamily="34" charset="0"/>
              </a:rPr>
              <a:t>c</a:t>
            </a:r>
            <a:r>
              <a:rPr lang="fr-FR" sz="1100" dirty="0" smtClean="0">
                <a:latin typeface="Verdana" panose="020B0604030504040204" pitchFamily="34" charset="0"/>
                <a:ea typeface="Verdana" panose="020B0604030504040204" pitchFamily="34" charset="0"/>
                <a:cs typeface="Verdana" panose="020B0604030504040204" pitchFamily="34" charset="0"/>
              </a:rPr>
              <a:t>ahiers d’exercices ludiques calqués sur les programmes des enfants, des jeux de société  permet de mieux animer les séances avec les enfants qui n’ont pas de devoirs et permets de travailler sur les apprentissages de façon ludique. Le fonctionnement de l’accompagnement scolaire permet d’instaurer une ambiance conviviale dans laquelle les enfants et les jeunes se sentent bien et surtout en confiance ce qui contribue à une plus grande assiduité. </a:t>
            </a:r>
          </a:p>
          <a:p>
            <a:endParaRPr lang="fr-FR" sz="1100" dirty="0">
              <a:latin typeface="Verdana" panose="020B0604030504040204" pitchFamily="34" charset="0"/>
              <a:ea typeface="Verdana" panose="020B0604030504040204" pitchFamily="34" charset="0"/>
              <a:cs typeface="Verdana" panose="020B0604030504040204" pitchFamily="34" charset="0"/>
            </a:endParaRPr>
          </a:p>
          <a:p>
            <a:endParaRPr lang="fr-FR" sz="1100" dirty="0">
              <a:latin typeface="Verdana" panose="020B0604030504040204" pitchFamily="34" charset="0"/>
              <a:ea typeface="Verdana" panose="020B0604030504040204" pitchFamily="34" charset="0"/>
              <a:cs typeface="Verdana" panose="020B0604030504040204" pitchFamily="34" charset="0"/>
            </a:endParaRPr>
          </a:p>
        </p:txBody>
      </p:sp>
      <p:sp>
        <p:nvSpPr>
          <p:cNvPr id="44" name="Espace réservé du texte 4"/>
          <p:cNvSpPr txBox="1">
            <a:spLocks/>
          </p:cNvSpPr>
          <p:nvPr/>
        </p:nvSpPr>
        <p:spPr>
          <a:xfrm>
            <a:off x="1188797" y="5320453"/>
            <a:ext cx="9941657" cy="549175"/>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lang="fr-FR" dirty="0">
              <a:solidFill>
                <a:schemeClr val="bg1"/>
              </a:solidFill>
              <a:latin typeface="Verdana"/>
              <a:sym typeface="Wingdings" panose="05000000000000000000" pitchFamily="2" charset="2"/>
            </a:endParaRP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dirty="0">
                <a:solidFill>
                  <a:schemeClr val="bg1"/>
                </a:solidFill>
                <a:latin typeface="Verdana"/>
                <a:sym typeface="Wingdings" panose="05000000000000000000" pitchFamily="2" charset="2"/>
              </a:rPr>
              <a:t> </a:t>
            </a:r>
            <a:endParaRPr kumimoji="0" lang="fr-FR" sz="1300" b="0" i="0" u="none" strike="noStrike" kern="1200" cap="none" spc="0" normalizeH="0" baseline="0" noProof="0" dirty="0">
              <a:ln>
                <a:noFill/>
              </a:ln>
              <a:solidFill>
                <a:schemeClr val="bg1"/>
              </a:solidFill>
              <a:effectLst/>
              <a:uLnTx/>
              <a:uFillTx/>
              <a:latin typeface="Verdana"/>
              <a:sym typeface="Wingdings" panose="05000000000000000000" pitchFamily="2" charset="2"/>
            </a:endParaRPr>
          </a:p>
        </p:txBody>
      </p:sp>
    </p:spTree>
    <p:extLst>
      <p:ext uri="{BB962C8B-B14F-4D97-AF65-F5344CB8AC3E}">
        <p14:creationId xmlns:p14="http://schemas.microsoft.com/office/powerpoint/2010/main" val="3931953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texte 4"/>
          <p:cNvSpPr txBox="1">
            <a:spLocks/>
          </p:cNvSpPr>
          <p:nvPr/>
        </p:nvSpPr>
        <p:spPr>
          <a:xfrm>
            <a:off x="517501" y="1371858"/>
            <a:ext cx="5147182" cy="7418748"/>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lvl="0" algn="just"/>
            <a:r>
              <a:rPr lang="fr-FR" sz="1100" dirty="0" smtClean="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Actions autour du livre et </a:t>
            </a:r>
            <a:r>
              <a:rPr lang="fr-FR" sz="1100" dirty="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de la </a:t>
            </a:r>
            <a:r>
              <a:rPr lang="fr-FR" sz="1100" dirty="0" smtClean="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lecture</a:t>
            </a:r>
          </a:p>
          <a:p>
            <a:pPr algn="just">
              <a:spcAft>
                <a:spcPts val="0"/>
              </a:spcAft>
            </a:pPr>
            <a:r>
              <a:rPr lang="fr-FR" sz="1000" i="1" dirty="0">
                <a:latin typeface="Arial" panose="020B0604020202020204" pitchFamily="34" charset="0"/>
                <a:ea typeface="Cambria" panose="02040503050406030204" pitchFamily="18" charset="0"/>
                <a:cs typeface="Times New Roman" panose="02020603050405020304" pitchFamily="18" charset="0"/>
              </a:rPr>
              <a:t>Les séances à la bibliothèque</a:t>
            </a:r>
            <a:endParaRPr lang="fr-FR" sz="1000" dirty="0">
              <a:latin typeface="Cambria" panose="02040503050406030204" pitchFamily="18" charset="0"/>
              <a:ea typeface="Cambria" panose="02040503050406030204" pitchFamily="18" charset="0"/>
              <a:cs typeface="Times New Roman" panose="02020603050405020304" pitchFamily="18" charset="0"/>
            </a:endParaRPr>
          </a:p>
          <a:p>
            <a:pPr algn="just">
              <a:spcAft>
                <a:spcPts val="0"/>
              </a:spcAft>
            </a:pPr>
            <a:r>
              <a:rPr lang="fr-FR" sz="1000" b="0" dirty="0">
                <a:latin typeface="Arial" panose="020B0604020202020204" pitchFamily="34" charset="0"/>
                <a:ea typeface="Cambria" panose="02040503050406030204" pitchFamily="18" charset="0"/>
                <a:cs typeface="Times New Roman" panose="02020603050405020304" pitchFamily="18" charset="0"/>
              </a:rPr>
              <a:t>Nous avons décidé avec la Bibliothèque du quartier de permettre à un groupe de jeune de venir à la bibliothèque pendant les séances d’accompagnement scolaire.</a:t>
            </a:r>
            <a:endParaRPr lang="fr-FR" sz="1000" b="0" dirty="0">
              <a:latin typeface="Cambria" panose="02040503050406030204" pitchFamily="18" charset="0"/>
              <a:ea typeface="Cambria" panose="02040503050406030204" pitchFamily="18" charset="0"/>
              <a:cs typeface="Times New Roman" panose="02020603050405020304" pitchFamily="18" charset="0"/>
            </a:endParaRPr>
          </a:p>
          <a:p>
            <a:pPr algn="just">
              <a:spcAft>
                <a:spcPts val="0"/>
              </a:spcAft>
            </a:pPr>
            <a:r>
              <a:rPr lang="fr-FR" sz="1000" b="0" dirty="0" smtClean="0">
                <a:latin typeface="Arial" panose="020B0604020202020204" pitchFamily="34" charset="0"/>
                <a:ea typeface="Cambria" panose="02040503050406030204" pitchFamily="18" charset="0"/>
                <a:cs typeface="Times New Roman" panose="02020603050405020304" pitchFamily="18" charset="0"/>
              </a:rPr>
              <a:t>Ces </a:t>
            </a:r>
            <a:r>
              <a:rPr lang="fr-FR" sz="1000" b="0" dirty="0">
                <a:latin typeface="Arial" panose="020B0604020202020204" pitchFamily="34" charset="0"/>
                <a:ea typeface="Cambria" panose="02040503050406030204" pitchFamily="18" charset="0"/>
                <a:cs typeface="Times New Roman" panose="02020603050405020304" pitchFamily="18" charset="0"/>
              </a:rPr>
              <a:t>temps de lecture permettaient aux enfants qui n’avaient pas de devoirs d’aller à la bibliothèque et ceux qui en avaient de rester travailler en plus petit groupe avec les bénévoles à l’association</a:t>
            </a:r>
            <a:r>
              <a:rPr lang="fr-FR" sz="1000" b="0" dirty="0" smtClean="0">
                <a:latin typeface="Arial" panose="020B0604020202020204" pitchFamily="34" charset="0"/>
                <a:ea typeface="Cambria" panose="02040503050406030204" pitchFamily="18" charset="0"/>
                <a:cs typeface="Times New Roman" panose="02020603050405020304" pitchFamily="18" charset="0"/>
              </a:rPr>
              <a:t>.</a:t>
            </a:r>
            <a:endParaRPr lang="fr-FR" sz="1000" b="0" dirty="0">
              <a:latin typeface="Cambria" panose="02040503050406030204" pitchFamily="18" charset="0"/>
              <a:ea typeface="Cambria" panose="02040503050406030204" pitchFamily="18" charset="0"/>
              <a:cs typeface="Times New Roman" panose="02020603050405020304" pitchFamily="18" charset="0"/>
            </a:endParaRPr>
          </a:p>
          <a:p>
            <a:pPr algn="just">
              <a:spcAft>
                <a:spcPts val="0"/>
              </a:spcAft>
            </a:pPr>
            <a:r>
              <a:rPr lang="fr-FR" sz="1000" b="0" dirty="0" smtClean="0">
                <a:latin typeface="Arial" panose="020B0604020202020204" pitchFamily="34" charset="0"/>
                <a:ea typeface="Cambria" panose="02040503050406030204" pitchFamily="18" charset="0"/>
                <a:cs typeface="Times New Roman" panose="02020603050405020304" pitchFamily="18" charset="0"/>
              </a:rPr>
              <a:t>Ces </a:t>
            </a:r>
            <a:r>
              <a:rPr lang="fr-FR" sz="1000" b="0" dirty="0">
                <a:latin typeface="Arial" panose="020B0604020202020204" pitchFamily="34" charset="0"/>
                <a:ea typeface="Cambria" panose="02040503050406030204" pitchFamily="18" charset="0"/>
                <a:cs typeface="Times New Roman" panose="02020603050405020304" pitchFamily="18" charset="0"/>
              </a:rPr>
              <a:t>séances ont permis aux jeunes qui allaient à la bibliothèque de lire seuls ou à voix haute, de fréquenter la bibliothèque, de se familiariser avec les livres et de pouvoir y retourner seuls par la suite. </a:t>
            </a:r>
            <a:endParaRPr lang="fr-FR" sz="1000" b="0" dirty="0" smtClean="0">
              <a:latin typeface="Arial" panose="020B0604020202020204" pitchFamily="34" charset="0"/>
              <a:ea typeface="Cambria" panose="02040503050406030204" pitchFamily="18" charset="0"/>
              <a:cs typeface="Times New Roman" panose="02020603050405020304" pitchFamily="18" charset="0"/>
            </a:endParaRPr>
          </a:p>
          <a:p>
            <a:pPr algn="just">
              <a:spcAft>
                <a:spcPts val="0"/>
              </a:spcAft>
            </a:pPr>
            <a:r>
              <a:rPr lang="fr-FR" sz="1000" b="0" dirty="0" smtClean="0">
                <a:latin typeface="Arial" panose="020B0604020202020204" pitchFamily="34" charset="0"/>
                <a:ea typeface="Cambria" panose="02040503050406030204" pitchFamily="18" charset="0"/>
                <a:cs typeface="Times New Roman" panose="02020603050405020304" pitchFamily="18" charset="0"/>
              </a:rPr>
              <a:t>10 </a:t>
            </a:r>
            <a:r>
              <a:rPr lang="fr-FR" sz="1000" b="0" dirty="0">
                <a:latin typeface="Arial" panose="020B0604020202020204" pitchFamily="34" charset="0"/>
                <a:ea typeface="Cambria" panose="02040503050406030204" pitchFamily="18" charset="0"/>
                <a:cs typeface="Times New Roman" panose="02020603050405020304" pitchFamily="18" charset="0"/>
              </a:rPr>
              <a:t>séances sur l’année </a:t>
            </a:r>
            <a:r>
              <a:rPr lang="fr-FR" sz="1000" b="0" dirty="0" smtClean="0">
                <a:latin typeface="Arial" panose="020B0604020202020204" pitchFamily="34" charset="0"/>
                <a:ea typeface="Cambria" panose="02040503050406030204" pitchFamily="18" charset="0"/>
                <a:cs typeface="Times New Roman" panose="02020603050405020304" pitchFamily="18" charset="0"/>
              </a:rPr>
              <a:t>et </a:t>
            </a:r>
            <a:r>
              <a:rPr lang="fr-FR" sz="1000" b="0" dirty="0">
                <a:latin typeface="Arial" panose="020B0604020202020204" pitchFamily="34" charset="0"/>
                <a:ea typeface="Cambria" panose="02040503050406030204" pitchFamily="18" charset="0"/>
                <a:cs typeface="Times New Roman" panose="02020603050405020304" pitchFamily="18" charset="0"/>
              </a:rPr>
              <a:t>une séance annulée par manque de personnel à la bibliothèque) avec en moyenne 10 jeunes</a:t>
            </a:r>
            <a:r>
              <a:rPr lang="fr-FR" sz="1000" b="0" dirty="0" smtClean="0">
                <a:latin typeface="Arial" panose="020B0604020202020204" pitchFamily="34" charset="0"/>
                <a:ea typeface="Cambria" panose="02040503050406030204" pitchFamily="18" charset="0"/>
                <a:cs typeface="Times New Roman" panose="02020603050405020304" pitchFamily="18" charset="0"/>
              </a:rPr>
              <a:t>.</a:t>
            </a:r>
            <a:endParaRPr lang="fr-FR" sz="1000" b="0" dirty="0">
              <a:latin typeface="Verdana" panose="020B0604030504040204" pitchFamily="34" charset="0"/>
              <a:ea typeface="Verdana" panose="020B0604030504040204" pitchFamily="34" charset="0"/>
              <a:cs typeface="Verdana" panose="020B0604030504040204" pitchFamily="34" charset="0"/>
            </a:endParaRPr>
          </a:p>
          <a:p>
            <a:endParaRPr lang="fr-FR" sz="1000" dirty="0" smtClean="0">
              <a:latin typeface="Verdana" panose="020B0604030504040204" pitchFamily="34" charset="0"/>
              <a:ea typeface="Verdana" panose="020B0604030504040204" pitchFamily="34" charset="0"/>
              <a:cs typeface="Verdana" panose="020B0604030504040204" pitchFamily="34" charset="0"/>
            </a:endParaRPr>
          </a:p>
          <a:p>
            <a:r>
              <a:rPr lang="fr-FR" sz="1000" dirty="0" smtClean="0">
                <a:latin typeface="Verdana" panose="020B0604030504040204" pitchFamily="34" charset="0"/>
                <a:ea typeface="Verdana" panose="020B0604030504040204" pitchFamily="34" charset="0"/>
                <a:cs typeface="Verdana" panose="020B0604030504040204" pitchFamily="34" charset="0"/>
              </a:rPr>
              <a:t>Semaine du livre</a:t>
            </a:r>
          </a:p>
          <a:p>
            <a:pPr algn="just">
              <a:spcAft>
                <a:spcPts val="0"/>
              </a:spcAft>
            </a:pPr>
            <a:r>
              <a:rPr lang="fr-FR" sz="1000" b="0" dirty="0">
                <a:latin typeface="Arial" panose="020B0604020202020204" pitchFamily="34" charset="0"/>
                <a:ea typeface="Cambria" panose="02040503050406030204" pitchFamily="18" charset="0"/>
                <a:cs typeface="Times New Roman" panose="02020603050405020304" pitchFamily="18" charset="0"/>
              </a:rPr>
              <a:t>L’association a participé à la semaine du livre avec d’autres associations du quartier pour la deuxième année.</a:t>
            </a:r>
            <a:endParaRPr lang="fr-FR" sz="1000" b="0" dirty="0">
              <a:latin typeface="Cambria" panose="02040503050406030204" pitchFamily="18" charset="0"/>
              <a:ea typeface="Cambria" panose="02040503050406030204" pitchFamily="18" charset="0"/>
              <a:cs typeface="Times New Roman" panose="02020603050405020304" pitchFamily="18" charset="0"/>
            </a:endParaRPr>
          </a:p>
          <a:p>
            <a:pPr algn="just">
              <a:spcAft>
                <a:spcPts val="0"/>
              </a:spcAft>
            </a:pPr>
            <a:r>
              <a:rPr lang="fr-FR" sz="1000" b="0" dirty="0">
                <a:latin typeface="Arial" panose="020B0604020202020204" pitchFamily="34" charset="0"/>
                <a:ea typeface="Cambria" panose="02040503050406030204" pitchFamily="18" charset="0"/>
                <a:cs typeface="Times New Roman" panose="02020603050405020304" pitchFamily="18" charset="0"/>
              </a:rPr>
              <a:t>Nous avons organisé un événement collectif au mois de mars 2018 à la bibliothèque pour les enfants et les adultes : des lectures, des débats ont été organisées pour tous les âges autour d’un buffet et de don de livres pour les enfants.</a:t>
            </a:r>
            <a:endParaRPr lang="fr-FR" sz="1000" b="0" dirty="0">
              <a:latin typeface="Cambria" panose="02040503050406030204" pitchFamily="18" charset="0"/>
              <a:ea typeface="Cambria" panose="02040503050406030204" pitchFamily="18" charset="0"/>
              <a:cs typeface="Times New Roman" panose="02020603050405020304" pitchFamily="18" charset="0"/>
            </a:endParaRPr>
          </a:p>
          <a:p>
            <a:pPr algn="just">
              <a:spcAft>
                <a:spcPts val="0"/>
              </a:spcAft>
            </a:pPr>
            <a:r>
              <a:rPr lang="fr-FR" sz="1000" b="0" dirty="0">
                <a:latin typeface="Arial" panose="020B0604020202020204" pitchFamily="34" charset="0"/>
                <a:ea typeface="Cambria" panose="02040503050406030204" pitchFamily="18" charset="0"/>
                <a:cs typeface="Times New Roman" panose="02020603050405020304" pitchFamily="18" charset="0"/>
              </a:rPr>
              <a:t>Cet événement a été organisé avec la bibliothèque avec en soutien et ressource La Régulière.</a:t>
            </a:r>
            <a:endParaRPr lang="fr-FR" sz="1000" b="0" dirty="0">
              <a:latin typeface="Cambria" panose="02040503050406030204" pitchFamily="18" charset="0"/>
              <a:ea typeface="Cambria" panose="02040503050406030204" pitchFamily="18" charset="0"/>
              <a:cs typeface="Times New Roman" panose="02020603050405020304" pitchFamily="18" charset="0"/>
            </a:endParaRPr>
          </a:p>
          <a:p>
            <a:pPr algn="just">
              <a:spcAft>
                <a:spcPts val="0"/>
              </a:spcAft>
            </a:pPr>
            <a:r>
              <a:rPr lang="fr-FR" sz="1000" b="0" dirty="0">
                <a:latin typeface="Arial" panose="020B0604020202020204" pitchFamily="34" charset="0"/>
                <a:ea typeface="Cambria" panose="02040503050406030204" pitchFamily="18" charset="0"/>
                <a:cs typeface="Times New Roman" panose="02020603050405020304" pitchFamily="18" charset="0"/>
              </a:rPr>
              <a:t>Lors de cette soirée environ 70 personnes (enfants, adultes, bénévoles, partenaires) sont venus assister aux lectures et débats</a:t>
            </a:r>
            <a:r>
              <a:rPr lang="fr-FR" sz="1000" b="0" dirty="0" smtClean="0">
                <a:latin typeface="Arial" panose="020B0604020202020204" pitchFamily="34" charset="0"/>
                <a:ea typeface="Cambria" panose="02040503050406030204" pitchFamily="18" charset="0"/>
                <a:cs typeface="Times New Roman" panose="02020603050405020304" pitchFamily="18" charset="0"/>
              </a:rPr>
              <a:t>.</a:t>
            </a:r>
          </a:p>
          <a:p>
            <a:pPr algn="just">
              <a:spcAft>
                <a:spcPts val="0"/>
              </a:spcAft>
            </a:pPr>
            <a:endParaRPr lang="fr-FR" sz="1000" b="0" dirty="0" smtClean="0">
              <a:latin typeface="Arial" panose="020B0604020202020204" pitchFamily="34" charset="0"/>
              <a:ea typeface="Cambria" panose="02040503050406030204" pitchFamily="18" charset="0"/>
              <a:cs typeface="Times New Roman" panose="02020603050405020304" pitchFamily="18" charset="0"/>
            </a:endParaRPr>
          </a:p>
          <a:p>
            <a:pPr algn="just">
              <a:spcAft>
                <a:spcPts val="0"/>
              </a:spcAft>
            </a:pPr>
            <a:r>
              <a:rPr lang="fr-FR" sz="1100" dirty="0" smtClean="0">
                <a:latin typeface="Arial" panose="020B0604020202020204" pitchFamily="34" charset="0"/>
                <a:ea typeface="Cambria" panose="02040503050406030204" pitchFamily="18" charset="0"/>
                <a:cs typeface="Times New Roman" panose="02020603050405020304" pitchFamily="18" charset="0"/>
              </a:rPr>
              <a:t>Atelier scientifique:</a:t>
            </a:r>
          </a:p>
          <a:p>
            <a:pPr algn="just">
              <a:spcAft>
                <a:spcPts val="0"/>
              </a:spcAft>
            </a:pPr>
            <a:r>
              <a:rPr lang="fr-FR" sz="1000" b="0" dirty="0" smtClean="0">
                <a:latin typeface="Arial" panose="020B0604020202020204" pitchFamily="34" charset="0"/>
                <a:ea typeface="Cambria" panose="02040503050406030204" pitchFamily="18" charset="0"/>
                <a:cs typeface="Times New Roman" panose="02020603050405020304" pitchFamily="18" charset="0"/>
              </a:rPr>
              <a:t>Dans le cadre d’un partenariat avec l’association «  Main à la pâte » des ateliers scientifiques se sont déroulées tous les mercredi sur deux trimestres </a:t>
            </a:r>
            <a:endParaRPr lang="fr-FR" sz="1000" b="0" dirty="0">
              <a:latin typeface="Cambria" panose="02040503050406030204" pitchFamily="18" charset="0"/>
              <a:ea typeface="Cambria" panose="02040503050406030204" pitchFamily="18" charset="0"/>
              <a:cs typeface="Times New Roman" panose="02020603050405020304" pitchFamily="18" charset="0"/>
            </a:endParaRPr>
          </a:p>
          <a:p>
            <a:endParaRPr lang="fr-FR" sz="1100" dirty="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endParaRPr>
          </a:p>
          <a:p>
            <a:pPr algn="just">
              <a:spcAft>
                <a:spcPts val="0"/>
              </a:spcAft>
            </a:pPr>
            <a:endParaRPr lang="fr-FR" sz="1100" b="0"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endParaRPr lang="fr-FR" b="0" dirty="0">
              <a:latin typeface="Verdana"/>
              <a:sym typeface="Wingdings" panose="05000000000000000000" pitchFamily="2" charset="2"/>
            </a:endParaRPr>
          </a:p>
          <a:p>
            <a:pPr algn="just">
              <a:spcAft>
                <a:spcPts val="0"/>
              </a:spcAft>
            </a:pPr>
            <a:endParaRPr lang="fr-FR" b="0" dirty="0">
              <a:latin typeface="Verdana"/>
              <a:sym typeface="Wingdings" panose="05000000000000000000" pitchFamily="2" charset="2"/>
            </a:endParaRPr>
          </a:p>
          <a:p>
            <a:pPr marL="285750" lvl="0" indent="-285750" algn="just">
              <a:buFont typeface="Arial" pitchFamily="34" charset="0"/>
              <a:buChar char="•"/>
            </a:pPr>
            <a:endParaRPr kumimoji="0" lang="fr-FR" sz="1100" i="0" u="none" strike="noStrike" kern="1200" cap="none" spc="0" normalizeH="0" noProof="0" dirty="0">
              <a:ln>
                <a:noFill/>
              </a:ln>
              <a:solidFill>
                <a:srgbClr val="333333"/>
              </a:solidFill>
              <a:effectLst/>
              <a:uLnTx/>
              <a:uFillTx/>
              <a:latin typeface="Verdana"/>
              <a:ea typeface="+mn-ea"/>
              <a:cs typeface="+mn-cs"/>
              <a:sym typeface="Wingdings" panose="05000000000000000000" pitchFamily="2" charset="2"/>
            </a:endParaRPr>
          </a:p>
          <a:p>
            <a:pPr marL="171450" indent="-171450">
              <a:buFont typeface="Arial" panose="020B0604020202020204" pitchFamily="34" charset="0"/>
              <a:buChar char="•"/>
            </a:pPr>
            <a:endParaRPr lang="fr-FR" sz="1100" dirty="0">
              <a:latin typeface="Verdana"/>
              <a:sym typeface="Wingdings" panose="05000000000000000000" pitchFamily="2" charset="2"/>
            </a:endParaRPr>
          </a:p>
          <a:p>
            <a:endParaRPr lang="fr-FR" sz="1100" dirty="0">
              <a:latin typeface="Verdana"/>
              <a:sym typeface="Wingdings" panose="05000000000000000000" pitchFamily="2" charset="2"/>
            </a:endParaRPr>
          </a:p>
          <a:p>
            <a:pPr lvl="0"/>
            <a:endParaRPr lang="fr-FR" sz="1100" b="0" dirty="0">
              <a:latin typeface="Verdana" panose="020B0604030504040204" pitchFamily="34" charset="0"/>
              <a:ea typeface="Verdana" panose="020B0604030504040204" pitchFamily="34" charset="0"/>
              <a:cs typeface="Verdana" panose="020B0604030504040204" pitchFamily="34" charset="0"/>
            </a:endParaRPr>
          </a:p>
          <a:p>
            <a:pPr marL="285750" lvl="0" indent="-285750" algn="just">
              <a:buFont typeface="Arial" pitchFamily="34" charset="0"/>
              <a:buChar char="•"/>
            </a:pPr>
            <a:endParaRPr kumimoji="0" lang="fr-FR" sz="1100" i="0" u="none" strike="noStrike" kern="1200" cap="none" spc="0" normalizeH="0" noProof="0" dirty="0">
              <a:ln>
                <a:noFill/>
              </a:ln>
              <a:solidFill>
                <a:srgbClr val="333333"/>
              </a:solidFill>
              <a:effectLst/>
              <a:uLnTx/>
              <a:uFillTx/>
              <a:latin typeface="Verdana"/>
              <a:ea typeface="+mn-ea"/>
              <a:cs typeface="+mn-cs"/>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noProof="0" dirty="0">
              <a:ln>
                <a:noFill/>
              </a:ln>
              <a:solidFill>
                <a:srgbClr val="333333"/>
              </a:solidFill>
              <a:effectLst/>
              <a:uLnTx/>
              <a:uFillTx/>
              <a:latin typeface="Verdana"/>
              <a:ea typeface="+mn-ea"/>
              <a:cs typeface="+mn-cs"/>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sp>
        <p:nvSpPr>
          <p:cNvPr id="11" name="Rectangle 10"/>
          <p:cNvSpPr/>
          <p:nvPr/>
        </p:nvSpPr>
        <p:spPr>
          <a:xfrm>
            <a:off x="1218444" y="935641"/>
            <a:ext cx="3160079" cy="485111"/>
          </a:xfrm>
          <a:prstGeom prst="rect">
            <a:avLst/>
          </a:prstGeom>
          <a:solidFill>
            <a:schemeClr val="accent1"/>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dirty="0">
                <a:solidFill>
                  <a:prstClr val="white"/>
                </a:solidFill>
                <a:latin typeface="Verdana"/>
              </a:rPr>
              <a:t>DES ACTIONS SPÉCIFIQUES</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sp>
        <p:nvSpPr>
          <p:cNvPr id="16" name="Titre 1"/>
          <p:cNvSpPr txBox="1">
            <a:spLocks/>
          </p:cNvSpPr>
          <p:nvPr/>
        </p:nvSpPr>
        <p:spPr>
          <a:xfrm>
            <a:off x="400211" y="-179439"/>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L’accompagnement scolaire</a:t>
            </a:r>
          </a:p>
        </p:txBody>
      </p:sp>
      <p:cxnSp>
        <p:nvCxnSpPr>
          <p:cNvPr id="18" name="Connecteur droit 17"/>
          <p:cNvCxnSpPr/>
          <p:nvPr/>
        </p:nvCxnSpPr>
        <p:spPr>
          <a:xfrm>
            <a:off x="400211" y="674997"/>
            <a:ext cx="1134428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582699" y="834472"/>
            <a:ext cx="5081984" cy="5729775"/>
          </a:xfrm>
          <a:prstGeom prst="rect">
            <a:avLst/>
          </a:prstGeom>
          <a:noFill/>
          <a:ln w="44450" cmpd="dbl">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0" name="Groupe 19"/>
          <p:cNvGrpSpPr/>
          <p:nvPr/>
        </p:nvGrpSpPr>
        <p:grpSpPr>
          <a:xfrm>
            <a:off x="204680" y="1705578"/>
            <a:ext cx="625642" cy="563332"/>
            <a:chOff x="378733" y="1048634"/>
            <a:chExt cx="625642" cy="563332"/>
          </a:xfrm>
        </p:grpSpPr>
        <p:sp>
          <p:nvSpPr>
            <p:cNvPr id="25" name="Rectangle 24"/>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26" name="Flèche droite 25"/>
            <p:cNvSpPr/>
            <p:nvPr/>
          </p:nvSpPr>
          <p:spPr bwMode="ltGray">
            <a:xfrm rot="2189332">
              <a:off x="438020" y="1067876"/>
              <a:ext cx="417094" cy="336885"/>
            </a:xfrm>
            <a:prstGeom prst="rightArrow">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
        <p:nvSpPr>
          <p:cNvPr id="29" name="Espace réservé du texte 4"/>
          <p:cNvSpPr txBox="1">
            <a:spLocks/>
          </p:cNvSpPr>
          <p:nvPr/>
        </p:nvSpPr>
        <p:spPr>
          <a:xfrm>
            <a:off x="7029302" y="-276493"/>
            <a:ext cx="4650551" cy="5218146"/>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lvl="0" algn="just"/>
            <a:endParaRPr lang="fr-FR" sz="1100" dirty="0">
              <a:latin typeface="Verdana"/>
              <a:sym typeface="Wingdings" panose="05000000000000000000" pitchFamily="2" charset="2"/>
            </a:endParaRPr>
          </a:p>
          <a:p>
            <a:pPr lvl="0" algn="just"/>
            <a:endParaRPr lang="fr-FR" sz="1100" dirty="0">
              <a:latin typeface="Verdana"/>
              <a:sym typeface="Wingdings" panose="05000000000000000000" pitchFamily="2" charset="2"/>
            </a:endParaRPr>
          </a:p>
          <a:p>
            <a:pPr marL="285750" lvl="0" indent="-285750" algn="just">
              <a:buFont typeface="Arial" pitchFamily="34" charset="0"/>
              <a:buChar char="•"/>
            </a:pPr>
            <a:endParaRPr lang="fr-FR" sz="1100" b="0" dirty="0">
              <a:latin typeface="Verdana"/>
              <a:sym typeface="Wingdings" panose="05000000000000000000" pitchFamily="2" charset="2"/>
            </a:endParaRPr>
          </a:p>
          <a:p>
            <a:pPr marL="285750" lvl="0" indent="-285750" algn="just">
              <a:buFont typeface="Arial" pitchFamily="34" charset="0"/>
              <a:buChar char="•"/>
            </a:pPr>
            <a:endParaRPr lang="fr-FR" sz="1100" b="0" dirty="0">
              <a:latin typeface="Verdana"/>
              <a:sym typeface="Wingdings" panose="05000000000000000000" pitchFamily="2" charset="2"/>
            </a:endParaRPr>
          </a:p>
          <a:p>
            <a:pPr marL="285750" lvl="0" indent="-285750" algn="just">
              <a:buFont typeface="Arial" pitchFamily="34" charset="0"/>
              <a:buChar char="•"/>
            </a:pPr>
            <a:endParaRPr lang="fr-FR" sz="1100" b="0" dirty="0">
              <a:latin typeface="Verdana"/>
              <a:sym typeface="Wingdings" panose="05000000000000000000" pitchFamily="2" charset="2"/>
            </a:endParaRPr>
          </a:p>
          <a:p>
            <a:pPr marL="285750" lvl="0" indent="-285750" algn="just">
              <a:buFont typeface="Arial" pitchFamily="34" charset="0"/>
              <a:buChar char="•"/>
            </a:pPr>
            <a:endParaRPr lang="fr-FR" sz="1100" b="0" dirty="0">
              <a:latin typeface="Verdana"/>
              <a:sym typeface="Wingdings" panose="05000000000000000000" pitchFamily="2" charset="2"/>
            </a:endParaRPr>
          </a:p>
          <a:p>
            <a:pPr marL="285750" lvl="0" indent="-285750" algn="just">
              <a:buFont typeface="Arial" pitchFamily="34" charset="0"/>
              <a:buChar char="•"/>
            </a:pPr>
            <a:r>
              <a:rPr lang="fr-FR" sz="1100" dirty="0">
                <a:latin typeface="Verdana"/>
                <a:sym typeface="Wingdings" panose="05000000000000000000" pitchFamily="2" charset="2"/>
              </a:rPr>
              <a:t>P</a:t>
            </a:r>
            <a:r>
              <a:rPr lang="fr-FR" sz="1100" dirty="0" smtClean="0">
                <a:latin typeface="Verdana"/>
                <a:sym typeface="Wingdings" panose="05000000000000000000" pitchFamily="2" charset="2"/>
              </a:rPr>
              <a:t>artenariat MERIDIAM </a:t>
            </a:r>
            <a:endParaRPr lang="fr-FR" sz="1000" b="0" noProof="0" dirty="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endParaRPr>
          </a:p>
          <a:p>
            <a:pPr lvl="0" algn="just"/>
            <a:r>
              <a:rPr kumimoji="0" lang="fr-FR" sz="1100" b="0" i="0" u="none" strike="noStrike" kern="1200" cap="none" spc="0" normalizeH="0" dirty="0" smtClean="0">
                <a:ln>
                  <a:noFill/>
                </a:ln>
                <a:solidFill>
                  <a:srgbClr val="333333"/>
                </a:solidFill>
                <a:effectLst/>
                <a:uLnTx/>
                <a:uFillTx/>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Depuis 6 ans nous entretenons un partenariat avec la société MERIDIAM. </a:t>
            </a:r>
          </a:p>
          <a:p>
            <a:pPr lvl="0" algn="just"/>
            <a:endParaRPr lang="fr-FR" sz="1100" b="0" noProof="0" dirty="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endParaRPr>
          </a:p>
          <a:p>
            <a:pPr lvl="0" algn="just"/>
            <a:r>
              <a:rPr kumimoji="0" lang="fr-FR" sz="1000" b="0" i="0" u="none" strike="noStrike" kern="1200" cap="none" spc="0" normalizeH="0" dirty="0" smtClean="0">
                <a:ln>
                  <a:noFill/>
                </a:ln>
                <a:solidFill>
                  <a:srgbClr val="333333"/>
                </a:solidFill>
                <a:effectLst/>
                <a:uLnTx/>
                <a:uFillTx/>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Ce partenariat se décline sous plusieurs formes :</a:t>
            </a:r>
          </a:p>
          <a:p>
            <a:pPr lvl="0" algn="just"/>
            <a:r>
              <a:rPr lang="fr-FR" sz="1000" b="0" noProof="0" dirty="0" smtClean="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La mise en place de sorties culturelles d’exceptions : </a:t>
            </a:r>
            <a:r>
              <a:rPr lang="fr-FR" sz="1000" noProof="0" dirty="0" err="1" smtClean="0">
                <a:solidFill>
                  <a:srgbClr val="0070C0"/>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Cirkafrik</a:t>
            </a:r>
            <a:r>
              <a:rPr lang="fr-FR" sz="1000" b="0" noProof="0" dirty="0" smtClean="0">
                <a:solidFill>
                  <a:srgbClr val="0070C0"/>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fr-FR" sz="1000" i="1" noProof="0" dirty="0" smtClean="0">
                <a:solidFill>
                  <a:srgbClr val="0070C0"/>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Finale internationale du violon </a:t>
            </a:r>
            <a:r>
              <a:rPr lang="fr-FR" sz="1000" b="0" noProof="0" dirty="0" smtClean="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à l’auditorium de </a:t>
            </a:r>
            <a:r>
              <a:rPr lang="fr-FR" sz="1000" b="0" dirty="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R</a:t>
            </a:r>
            <a:r>
              <a:rPr lang="fr-FR" sz="1000" b="0" noProof="0" dirty="0" err="1" smtClean="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adio</a:t>
            </a:r>
            <a:r>
              <a:rPr lang="fr-FR" sz="1000" b="0" noProof="0" dirty="0" smtClean="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France </a:t>
            </a:r>
          </a:p>
          <a:p>
            <a:pPr lvl="0" algn="just"/>
            <a:r>
              <a:rPr kumimoji="0" lang="fr-FR" sz="1000" b="0" i="0" u="none" strike="noStrike" kern="1200" cap="none" spc="0" normalizeH="0" dirty="0" smtClean="0">
                <a:ln>
                  <a:noFill/>
                </a:ln>
                <a:solidFill>
                  <a:srgbClr val="333333"/>
                </a:solidFill>
                <a:effectLst/>
                <a:uLnTx/>
                <a:uFillTx/>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L’aide à la recherche de stage pour des jeunes de l’association et au-delà?.</a:t>
            </a:r>
            <a:endParaRPr kumimoji="0" lang="fr-FR" sz="1000" b="0" i="0" u="none" strike="noStrike" kern="1200" cap="none" spc="0" normalizeH="0" noProof="0" dirty="0">
              <a:ln>
                <a:noFill/>
              </a:ln>
              <a:solidFill>
                <a:srgbClr val="333333"/>
              </a:solidFill>
              <a:effectLst/>
              <a:uLnTx/>
              <a:uFillTx/>
              <a:latin typeface="Verdana"/>
              <a:sym typeface="Wingdings" panose="05000000000000000000" pitchFamily="2" charset="2"/>
            </a:endParaRPr>
          </a:p>
          <a:p>
            <a:pPr lvl="0" algn="just"/>
            <a:r>
              <a:rPr lang="fr-FR" sz="1000" b="0" dirty="0" smtClean="0">
                <a:latin typeface="Verdana"/>
                <a:sym typeface="Wingdings" panose="05000000000000000000" pitchFamily="2" charset="2"/>
              </a:rPr>
              <a:t>Visite et découverte de métiers au travers de </a:t>
            </a:r>
            <a:r>
              <a:rPr lang="fr-FR" sz="1000" dirty="0" smtClean="0">
                <a:solidFill>
                  <a:srgbClr val="0070C0"/>
                </a:solidFill>
                <a:latin typeface="Verdana"/>
                <a:sym typeface="Wingdings" panose="05000000000000000000" pitchFamily="2" charset="2"/>
              </a:rPr>
              <a:t>visite  d’un site industriel : extension du port de Calais </a:t>
            </a:r>
          </a:p>
          <a:p>
            <a:pPr lvl="0" algn="just"/>
            <a:r>
              <a:rPr lang="fr-FR" sz="1000" b="0" dirty="0" smtClean="0">
                <a:latin typeface="Verdana"/>
                <a:sym typeface="Wingdings" panose="05000000000000000000" pitchFamily="2" charset="2"/>
              </a:rPr>
              <a:t>Une rencontre entre les salariés et les jeunes a été mise en place au mois de décembre </a:t>
            </a:r>
          </a:p>
          <a:p>
            <a:pPr lvl="0" algn="just"/>
            <a:r>
              <a:rPr lang="fr-FR" sz="1000" b="0" dirty="0" smtClean="0">
                <a:latin typeface="Verdana"/>
                <a:sym typeface="Wingdings" panose="05000000000000000000" pitchFamily="2" charset="2"/>
              </a:rPr>
              <a:t>La formalisation d’un système de mentorat pour le suivi de certains jeunes a été signé : </a:t>
            </a:r>
            <a:r>
              <a:rPr lang="fr-FR" sz="1000" dirty="0" smtClean="0">
                <a:solidFill>
                  <a:srgbClr val="0070C0"/>
                </a:solidFill>
                <a:latin typeface="Verdana"/>
                <a:sym typeface="Wingdings" panose="05000000000000000000" pitchFamily="2" charset="2"/>
              </a:rPr>
              <a:t>3 jeunes suivis individuellement par des salariés de MERIDIAM</a:t>
            </a:r>
          </a:p>
          <a:p>
            <a:pPr lvl="0" algn="just"/>
            <a:endParaRPr lang="fr-FR" b="0" dirty="0">
              <a:latin typeface="Verdana"/>
              <a:sym typeface="Wingdings" panose="05000000000000000000" pitchFamily="2" charset="2"/>
            </a:endParaRPr>
          </a:p>
          <a:p>
            <a:pPr marL="285750" lvl="0" indent="-285750" algn="just">
              <a:buFont typeface="Arial" pitchFamily="34" charset="0"/>
              <a:buChar char="•"/>
            </a:pPr>
            <a:endParaRPr kumimoji="0" lang="fr-FR" sz="1300" b="0" i="0" u="none" strike="noStrike" kern="1200" cap="none" spc="0" normalizeH="0" noProof="0" dirty="0">
              <a:ln>
                <a:noFill/>
              </a:ln>
              <a:solidFill>
                <a:srgbClr val="333333"/>
              </a:solidFill>
              <a:effectLst/>
              <a:uLnTx/>
              <a:uFillTx/>
              <a:latin typeface="Verdana"/>
              <a:ea typeface="+mn-ea"/>
              <a:cs typeface="+mn-cs"/>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noProof="0" dirty="0">
              <a:ln>
                <a:noFill/>
              </a:ln>
              <a:solidFill>
                <a:srgbClr val="333333"/>
              </a:solidFill>
              <a:effectLst/>
              <a:uLnTx/>
              <a:uFillTx/>
              <a:latin typeface="Verdana"/>
              <a:ea typeface="+mn-ea"/>
              <a:cs typeface="+mn-cs"/>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sp>
        <p:nvSpPr>
          <p:cNvPr id="32" name="Rectangle 31"/>
          <p:cNvSpPr/>
          <p:nvPr/>
        </p:nvSpPr>
        <p:spPr>
          <a:xfrm>
            <a:off x="7029302" y="834472"/>
            <a:ext cx="4450977" cy="3611060"/>
          </a:xfrm>
          <a:prstGeom prst="rect">
            <a:avLst/>
          </a:prstGeom>
          <a:noFill/>
          <a:ln w="44450" cmpd="dbl">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33" name="Groupe 32"/>
          <p:cNvGrpSpPr/>
          <p:nvPr/>
        </p:nvGrpSpPr>
        <p:grpSpPr>
          <a:xfrm>
            <a:off x="6687957" y="1753152"/>
            <a:ext cx="625642" cy="563332"/>
            <a:chOff x="378733" y="1048634"/>
            <a:chExt cx="625642" cy="563332"/>
          </a:xfrm>
        </p:grpSpPr>
        <p:sp>
          <p:nvSpPr>
            <p:cNvPr id="34" name="Rectangle 33"/>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35" name="Flèche droite 34"/>
            <p:cNvSpPr/>
            <p:nvPr/>
          </p:nvSpPr>
          <p:spPr bwMode="ltGray">
            <a:xfrm rot="2189332">
              <a:off x="438020" y="1067876"/>
              <a:ext cx="417094" cy="336885"/>
            </a:xfrm>
            <a:prstGeom prst="rightArrow">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
        <p:nvSpPr>
          <p:cNvPr id="23" name="Rectangle à coins arrondis 22"/>
          <p:cNvSpPr/>
          <p:nvPr/>
        </p:nvSpPr>
        <p:spPr>
          <a:xfrm>
            <a:off x="5864257" y="4627049"/>
            <a:ext cx="5815596" cy="1980782"/>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100" b="1" i="1" dirty="0" smtClean="0">
                <a:latin typeface="Verdana" panose="020B0604030504040204" pitchFamily="34" charset="0"/>
                <a:ea typeface="Verdana" panose="020B0604030504040204" pitchFamily="34" charset="0"/>
                <a:cs typeface="Verdana" panose="020B0604030504040204" pitchFamily="34" charset="0"/>
              </a:rPr>
              <a:t>Ces actions spécifiques sont très complémentaires des séances méthodologiques de l’accompagnement scolaire. Elles contribuent à l’ouverture culturelle et une mise en confiance plus importante des jeunes et des enfants. </a:t>
            </a:r>
            <a:r>
              <a:rPr lang="fr-FR" sz="1100" b="1" i="1" u="sng" dirty="0" smtClean="0">
                <a:latin typeface="Verdana" panose="020B0604030504040204" pitchFamily="34" charset="0"/>
                <a:ea typeface="Verdana" panose="020B0604030504040204" pitchFamily="34" charset="0"/>
                <a:cs typeface="Verdana" panose="020B0604030504040204" pitchFamily="34" charset="0"/>
              </a:rPr>
              <a:t>Elles viennent s’ajouter à l’action de loisirs proposée aux jeunes sur les vacances scolaires</a:t>
            </a:r>
            <a:r>
              <a:rPr lang="fr-FR" sz="1100" b="1" i="1" dirty="0" smtClean="0">
                <a:latin typeface="Verdana" panose="020B0604030504040204" pitchFamily="34" charset="0"/>
                <a:ea typeface="Verdana" panose="020B0604030504040204" pitchFamily="34" charset="0"/>
                <a:cs typeface="Verdana" panose="020B0604030504040204" pitchFamily="34" charset="0"/>
              </a:rPr>
              <a:t>.</a:t>
            </a:r>
          </a:p>
          <a:p>
            <a:r>
              <a:rPr lang="fr-FR" sz="1100" b="1" i="1" dirty="0" smtClean="0">
                <a:latin typeface="Verdana" panose="020B0604030504040204" pitchFamily="34" charset="0"/>
                <a:ea typeface="Verdana" panose="020B0604030504040204" pitchFamily="34" charset="0"/>
                <a:cs typeface="Verdana" panose="020B0604030504040204" pitchFamily="34" charset="0"/>
              </a:rPr>
              <a:t>Les perspectives sont de reconduire le travail avec la bibliothèque, et la mise en place de plus de  sorties culturelles d’exception. </a:t>
            </a:r>
          </a:p>
          <a:p>
            <a:r>
              <a:rPr lang="fr-FR" sz="1100" b="1" i="1" dirty="0" smtClean="0">
                <a:latin typeface="Verdana" panose="020B0604030504040204" pitchFamily="34" charset="0"/>
                <a:ea typeface="Verdana" panose="020B0604030504040204" pitchFamily="34" charset="0"/>
                <a:cs typeface="Verdana" panose="020B0604030504040204" pitchFamily="34" charset="0"/>
              </a:rPr>
              <a:t>Le mercredi nous organiserons également des sorties culturelles pour les primaires en fonction de l’offre parisienne et locale.</a:t>
            </a:r>
            <a:endParaRPr lang="fr-FR" sz="1100" b="1" i="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061250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texte 4"/>
          <p:cNvSpPr txBox="1">
            <a:spLocks/>
          </p:cNvSpPr>
          <p:nvPr/>
        </p:nvSpPr>
        <p:spPr>
          <a:xfrm>
            <a:off x="20768" y="1933329"/>
            <a:ext cx="6198785" cy="1570993"/>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285750" lvl="0" indent="-285750" algn="just">
              <a:buFont typeface="Arial" pitchFamily="34" charset="0"/>
              <a:buChar char="•"/>
            </a:pPr>
            <a:r>
              <a:rPr lang="fr-FR" sz="1100" b="0" dirty="0">
                <a:latin typeface="Verdana"/>
                <a:sym typeface="Wingdings" panose="05000000000000000000" pitchFamily="2" charset="2"/>
              </a:rPr>
              <a:t>A</a:t>
            </a:r>
            <a:r>
              <a:rPr lang="fr-FR" sz="1100" b="0" dirty="0" smtClean="0">
                <a:latin typeface="Verdana"/>
                <a:sym typeface="Wingdings" panose="05000000000000000000" pitchFamily="2" charset="2"/>
              </a:rPr>
              <a:t>ccompagner </a:t>
            </a:r>
            <a:r>
              <a:rPr lang="fr-FR" sz="1100" b="0" dirty="0">
                <a:latin typeface="Verdana"/>
                <a:sym typeface="Wingdings" panose="05000000000000000000" pitchFamily="2" charset="2"/>
              </a:rPr>
              <a:t>les parents dans le suivi scolaire de leurs </a:t>
            </a:r>
            <a:r>
              <a:rPr lang="fr-FR" sz="1100" b="0" dirty="0" smtClean="0">
                <a:latin typeface="Verdana"/>
                <a:sym typeface="Wingdings" panose="05000000000000000000" pitchFamily="2" charset="2"/>
              </a:rPr>
              <a:t>enfant</a:t>
            </a:r>
          </a:p>
          <a:p>
            <a:pPr marL="285750" lvl="0" indent="-285750" algn="just">
              <a:buFont typeface="Arial" pitchFamily="34" charset="0"/>
              <a:buChar char="•"/>
            </a:pPr>
            <a:r>
              <a:rPr kumimoji="0" lang="fr-FR" sz="1100" b="0" i="0" u="none" strike="noStrike" kern="1200" cap="none" spc="0" normalizeH="0" noProof="0" dirty="0" smtClean="0">
                <a:ln>
                  <a:noFill/>
                </a:ln>
                <a:solidFill>
                  <a:srgbClr val="333333"/>
                </a:solidFill>
                <a:effectLst/>
                <a:uLnTx/>
                <a:uFillTx/>
                <a:latin typeface="Verdana"/>
                <a:sym typeface="Wingdings" panose="05000000000000000000" pitchFamily="2" charset="2"/>
              </a:rPr>
              <a:t>Créer </a:t>
            </a:r>
            <a:r>
              <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rPr>
              <a:t>des espaces de dialogues entre parents et jeunes</a:t>
            </a:r>
          </a:p>
          <a:p>
            <a:pPr marL="285750" lvl="0" indent="-285750" algn="just">
              <a:buFont typeface="Arial" pitchFamily="34" charset="0"/>
              <a:buChar char="•"/>
            </a:pPr>
            <a:r>
              <a:rPr lang="fr-FR" sz="1100" b="0" dirty="0">
                <a:latin typeface="Verdana"/>
                <a:sym typeface="Wingdings" panose="05000000000000000000" pitchFamily="2" charset="2"/>
              </a:rPr>
              <a:t>Créer et/ou faciliter des espaces de dialogue avec les écoles et le collège</a:t>
            </a:r>
          </a:p>
          <a:p>
            <a:pPr marL="285750" lvl="0" indent="-285750" algn="just">
              <a:buFont typeface="Arial" pitchFamily="34" charset="0"/>
              <a:buChar char="•"/>
            </a:pPr>
            <a:r>
              <a:rPr lang="fr-FR" sz="1100" b="0" dirty="0">
                <a:latin typeface="Verdana"/>
                <a:sym typeface="Wingdings" panose="05000000000000000000" pitchFamily="2" charset="2"/>
              </a:rPr>
              <a:t>Favoriser l’implication des parents dans la vie de l’association </a:t>
            </a:r>
            <a:endPar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endParaRPr>
          </a:p>
          <a:p>
            <a:pPr marL="285750" lvl="0" indent="-285750" algn="just">
              <a:buFont typeface="Arial" pitchFamily="34" charset="0"/>
              <a:buChar char="•"/>
            </a:pPr>
            <a:endPar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noProof="0" dirty="0">
              <a:ln>
                <a:noFill/>
              </a:ln>
              <a:solidFill>
                <a:srgbClr val="333333"/>
              </a:solidFill>
              <a:effectLst/>
              <a:uLnTx/>
              <a:uFillTx/>
              <a:latin typeface="Verdana"/>
              <a:ea typeface="+mn-ea"/>
              <a:cs typeface="+mn-cs"/>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sp>
        <p:nvSpPr>
          <p:cNvPr id="11" name="Rectangle 10"/>
          <p:cNvSpPr/>
          <p:nvPr/>
        </p:nvSpPr>
        <p:spPr>
          <a:xfrm>
            <a:off x="354656" y="861268"/>
            <a:ext cx="3699759" cy="485111"/>
          </a:xfrm>
          <a:prstGeom prst="rect">
            <a:avLst/>
          </a:prstGeom>
          <a:solidFill>
            <a:schemeClr val="accent1"/>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dirty="0">
                <a:solidFill>
                  <a:prstClr val="white"/>
                </a:solidFill>
                <a:latin typeface="Verdana"/>
              </a:rPr>
              <a:t>L’accompagnement des FAMILLES</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sp>
        <p:nvSpPr>
          <p:cNvPr id="16" name="Titre 1"/>
          <p:cNvSpPr txBox="1">
            <a:spLocks/>
          </p:cNvSpPr>
          <p:nvPr/>
        </p:nvSpPr>
        <p:spPr>
          <a:xfrm>
            <a:off x="354656" y="-122630"/>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L’accompagnement scolaire</a:t>
            </a:r>
          </a:p>
        </p:txBody>
      </p:sp>
      <p:cxnSp>
        <p:nvCxnSpPr>
          <p:cNvPr id="18" name="Connecteur droit 17"/>
          <p:cNvCxnSpPr/>
          <p:nvPr/>
        </p:nvCxnSpPr>
        <p:spPr>
          <a:xfrm>
            <a:off x="354656" y="723940"/>
            <a:ext cx="1134428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Espace réservé du texte 4"/>
          <p:cNvSpPr txBox="1">
            <a:spLocks/>
          </p:cNvSpPr>
          <p:nvPr/>
        </p:nvSpPr>
        <p:spPr>
          <a:xfrm>
            <a:off x="71762" y="3124658"/>
            <a:ext cx="6193111" cy="3494597"/>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lvl="0" algn="just"/>
            <a:r>
              <a:rPr lang="fr-FR" sz="1100" b="0" dirty="0" smtClean="0">
                <a:latin typeface="Verdana"/>
                <a:sym typeface="Wingdings" panose="05000000000000000000" pitchFamily="2" charset="2"/>
              </a:rPr>
              <a:t>Pour permettre le renforcement de la place des parents nous multiplions les temps de rencontre avec eux afin qu’ils aient toute leur place au sein de l’association :</a:t>
            </a:r>
            <a:endParaRPr lang="fr-FR" sz="1100" b="0" dirty="0">
              <a:latin typeface="Verdana"/>
              <a:sym typeface="Wingdings" panose="05000000000000000000" pitchFamily="2" charset="2"/>
            </a:endParaRPr>
          </a:p>
          <a:p>
            <a:pPr marL="285750" lvl="0" indent="-285750" algn="just">
              <a:buFont typeface="Arial" pitchFamily="34" charset="0"/>
              <a:buChar char="•"/>
            </a:pPr>
            <a:r>
              <a:rPr lang="fr-FR" sz="1100" b="0" dirty="0">
                <a:latin typeface="Verdana"/>
                <a:sym typeface="Wingdings" panose="05000000000000000000" pitchFamily="2" charset="2"/>
              </a:rPr>
              <a:t>Entretiens individuels à l’inscription avec le jeune et les parents</a:t>
            </a:r>
          </a:p>
          <a:p>
            <a:pPr marL="285750" lvl="0" indent="-285750" algn="just">
              <a:buFont typeface="Arial" pitchFamily="34" charset="0"/>
              <a:buChar char="•"/>
            </a:pPr>
            <a:r>
              <a:rPr lang="fr-FR" sz="1100" b="0" dirty="0">
                <a:latin typeface="Verdana"/>
                <a:sym typeface="Wingdings" panose="05000000000000000000" pitchFamily="2" charset="2"/>
              </a:rPr>
              <a:t>Réunions de rentrée et </a:t>
            </a:r>
            <a:r>
              <a:rPr lang="fr-FR" sz="1100" b="0" dirty="0" smtClean="0">
                <a:latin typeface="Verdana"/>
                <a:sym typeface="Wingdings" panose="05000000000000000000" pitchFamily="2" charset="2"/>
              </a:rPr>
              <a:t>pot de </a:t>
            </a:r>
            <a:r>
              <a:rPr lang="fr-FR" sz="1100" b="0" dirty="0">
                <a:latin typeface="Verdana"/>
                <a:sym typeface="Wingdings" panose="05000000000000000000" pitchFamily="2" charset="2"/>
              </a:rPr>
              <a:t>fin d’année</a:t>
            </a:r>
          </a:p>
          <a:p>
            <a:pPr marL="285750" lvl="0" indent="-285750" algn="just">
              <a:buFont typeface="Arial" pitchFamily="34" charset="0"/>
              <a:buChar char="•"/>
            </a:pPr>
            <a:r>
              <a:rPr lang="fr-FR" sz="1100" b="0" dirty="0" smtClean="0">
                <a:latin typeface="Verdana"/>
                <a:sym typeface="Wingdings" panose="05000000000000000000" pitchFamily="2" charset="2"/>
              </a:rPr>
              <a:t>Accueils individuels avec ou sans rendez vous rendez-vous tous les après midi.</a:t>
            </a:r>
            <a:endParaRPr lang="fr-FR" sz="1100" b="0" dirty="0">
              <a:latin typeface="Verdana"/>
              <a:sym typeface="Wingdings" panose="05000000000000000000" pitchFamily="2" charset="2"/>
            </a:endParaRPr>
          </a:p>
          <a:p>
            <a:pPr marL="285750" lvl="0" indent="-285750" algn="just">
              <a:buFont typeface="Arial" pitchFamily="34" charset="0"/>
              <a:buChar char="•"/>
            </a:pPr>
            <a:r>
              <a:rPr lang="fr-FR" sz="1100" b="0" dirty="0">
                <a:latin typeface="Verdana"/>
                <a:sym typeface="Wingdings" panose="05000000000000000000" pitchFamily="2" charset="2"/>
              </a:rPr>
              <a:t>Participation à la remise des bulletins au collège Clémenceau</a:t>
            </a:r>
          </a:p>
          <a:p>
            <a:pPr marL="285750" lvl="0" indent="-285750" algn="just">
              <a:buFont typeface="Arial" pitchFamily="34" charset="0"/>
              <a:buChar char="•"/>
            </a:pPr>
            <a:r>
              <a:rPr lang="fr-FR" sz="1100" b="0" dirty="0" smtClean="0">
                <a:latin typeface="Verdana"/>
                <a:sym typeface="Wingdings" panose="05000000000000000000" pitchFamily="2" charset="2"/>
              </a:rPr>
              <a:t>Mise en place d’échanges avec </a:t>
            </a:r>
            <a:r>
              <a:rPr lang="fr-FR" sz="1100" b="0" dirty="0">
                <a:latin typeface="Verdana"/>
                <a:sym typeface="Wingdings" panose="05000000000000000000" pitchFamily="2" charset="2"/>
              </a:rPr>
              <a:t>des intervenants de </a:t>
            </a:r>
            <a:r>
              <a:rPr lang="fr-FR" sz="1100" b="0" dirty="0" smtClean="0">
                <a:latin typeface="Verdana"/>
                <a:sym typeface="Wingdings" panose="05000000000000000000" pitchFamily="2" charset="2"/>
              </a:rPr>
              <a:t>l’éducation nationale (</a:t>
            </a:r>
            <a:r>
              <a:rPr lang="fr-FR" sz="1100" b="0" dirty="0">
                <a:latin typeface="Verdana"/>
                <a:sym typeface="Wingdings" panose="05000000000000000000" pitchFamily="2" charset="2"/>
              </a:rPr>
              <a:t>CPE, assistant </a:t>
            </a:r>
            <a:r>
              <a:rPr lang="fr-FR" sz="1100" b="0" dirty="0" smtClean="0">
                <a:latin typeface="Verdana"/>
                <a:sym typeface="Wingdings" panose="05000000000000000000" pitchFamily="2" charset="2"/>
              </a:rPr>
              <a:t>social… )</a:t>
            </a:r>
            <a:endParaRPr lang="fr-FR" sz="1100" b="0" dirty="0">
              <a:latin typeface="Verdana"/>
              <a:sym typeface="Wingdings" panose="05000000000000000000" pitchFamily="2" charset="2"/>
            </a:endParaRPr>
          </a:p>
          <a:p>
            <a:pPr marL="285750" lvl="0" indent="-285750" algn="just">
              <a:buFont typeface="Arial" pitchFamily="34" charset="0"/>
              <a:buChar char="•"/>
            </a:pPr>
            <a:r>
              <a:rPr lang="fr-FR" sz="1100" b="0" dirty="0" smtClean="0">
                <a:latin typeface="Verdana"/>
                <a:sym typeface="Wingdings" panose="05000000000000000000" pitchFamily="2" charset="2"/>
              </a:rPr>
              <a:t>Accompagnements </a:t>
            </a:r>
            <a:r>
              <a:rPr lang="fr-FR" sz="1100" b="0" dirty="0">
                <a:latin typeface="Verdana"/>
                <a:sym typeface="Wingdings" panose="05000000000000000000" pitchFamily="2" charset="2"/>
              </a:rPr>
              <a:t>à la demande des familles avec les établissements scolaires </a:t>
            </a:r>
            <a:endParaRPr lang="fr-FR" sz="1100" dirty="0"/>
          </a:p>
          <a:p>
            <a:pPr marL="171450" indent="-171450">
              <a:buFont typeface="Arial" panose="020B0604020202020204" pitchFamily="34" charset="0"/>
              <a:buChar char="•"/>
            </a:pPr>
            <a:r>
              <a:rPr lang="fr-FR" sz="1100" b="0" i="1" dirty="0">
                <a:latin typeface="Verdana" panose="020B0604030504040204" pitchFamily="34" charset="0"/>
                <a:ea typeface="Verdana" panose="020B0604030504040204" pitchFamily="34" charset="0"/>
                <a:cs typeface="Verdana" panose="020B0604030504040204" pitchFamily="34" charset="0"/>
              </a:rPr>
              <a:t>Le dispositif Parents Parisiens</a:t>
            </a:r>
            <a:endParaRPr lang="fr-FR" sz="1100" b="0" dirty="0">
              <a:latin typeface="Verdana" panose="020B0604030504040204" pitchFamily="34" charset="0"/>
              <a:ea typeface="Verdana" panose="020B0604030504040204" pitchFamily="34" charset="0"/>
              <a:cs typeface="Verdana" panose="020B0604030504040204" pitchFamily="34" charset="0"/>
            </a:endParaRPr>
          </a:p>
          <a:p>
            <a:r>
              <a:rPr lang="fr-FR" sz="1100" b="0" dirty="0" smtClean="0">
                <a:latin typeface="Verdana" panose="020B0604030504040204" pitchFamily="34" charset="0"/>
                <a:ea typeface="Verdana" panose="020B0604030504040204" pitchFamily="34" charset="0"/>
                <a:cs typeface="Verdana" panose="020B0604030504040204" pitchFamily="34" charset="0"/>
              </a:rPr>
              <a:t>   Ce </a:t>
            </a:r>
            <a:r>
              <a:rPr lang="fr-FR" sz="1100" b="0" dirty="0">
                <a:latin typeface="Verdana" panose="020B0604030504040204" pitchFamily="34" charset="0"/>
                <a:ea typeface="Verdana" panose="020B0604030504040204" pitchFamily="34" charset="0"/>
                <a:cs typeface="Verdana" panose="020B0604030504040204" pitchFamily="34" charset="0"/>
              </a:rPr>
              <a:t>dispositif émane de l’école des </a:t>
            </a:r>
            <a:r>
              <a:rPr lang="fr-FR" sz="1100" b="0" dirty="0" smtClean="0">
                <a:latin typeface="Verdana" panose="020B0604030504040204" pitchFamily="34" charset="0"/>
                <a:ea typeface="Verdana" panose="020B0604030504040204" pitchFamily="34" charset="0"/>
                <a:cs typeface="Verdana" panose="020B0604030504040204" pitchFamily="34" charset="0"/>
              </a:rPr>
              <a:t>parents </a:t>
            </a:r>
            <a:r>
              <a:rPr lang="fr-FR" sz="1100" b="0" dirty="0">
                <a:latin typeface="Verdana" panose="020B0604030504040204" pitchFamily="34" charset="0"/>
                <a:ea typeface="Verdana" panose="020B0604030504040204" pitchFamily="34" charset="0"/>
                <a:cs typeface="Verdana" panose="020B0604030504040204" pitchFamily="34" charset="0"/>
              </a:rPr>
              <a:t>est gratuit. Il permet à des </a:t>
            </a:r>
            <a:r>
              <a:rPr lang="fr-FR" sz="1100" b="0" dirty="0" smtClean="0">
                <a:latin typeface="Verdana" panose="020B0604030504040204" pitchFamily="34" charset="0"/>
                <a:ea typeface="Verdana" panose="020B0604030504040204" pitchFamily="34" charset="0"/>
                <a:cs typeface="Verdana" panose="020B0604030504040204" pitchFamily="34" charset="0"/>
              </a:rPr>
              <a:t>        parents </a:t>
            </a:r>
            <a:r>
              <a:rPr lang="fr-FR" sz="1100" b="0" dirty="0">
                <a:latin typeface="Verdana" panose="020B0604030504040204" pitchFamily="34" charset="0"/>
                <a:ea typeface="Verdana" panose="020B0604030504040204" pitchFamily="34" charset="0"/>
                <a:cs typeface="Verdana" panose="020B0604030504040204" pitchFamily="34" charset="0"/>
              </a:rPr>
              <a:t>d’échanger sur des thèmes définis à l’avance autour de l’éducation de leurs enfants avec des professionnels.</a:t>
            </a:r>
          </a:p>
          <a:p>
            <a:pPr marL="285750" lvl="0" indent="-285750" algn="just">
              <a:buFont typeface="Arial" pitchFamily="34" charset="0"/>
              <a:buChar char="•"/>
            </a:pPr>
            <a:endParaRPr lang="fr-FR" sz="1100" b="0" dirty="0">
              <a:latin typeface="Verdana"/>
              <a:sym typeface="Wingdings" panose="05000000000000000000" pitchFamily="2" charset="2"/>
            </a:endParaRPr>
          </a:p>
          <a:p>
            <a:pPr marL="285750" lvl="0" indent="-285750" algn="just">
              <a:buFont typeface="Arial" pitchFamily="34" charset="0"/>
              <a:buChar char="•"/>
            </a:pPr>
            <a:endParaRPr lang="fr-FR" sz="1100" b="0" dirty="0">
              <a:latin typeface="Verdana"/>
              <a:sym typeface="Wingdings" panose="05000000000000000000" pitchFamily="2" charset="2"/>
            </a:endParaRPr>
          </a:p>
        </p:txBody>
      </p:sp>
      <p:sp>
        <p:nvSpPr>
          <p:cNvPr id="21" name="Espace réservé du texte 4"/>
          <p:cNvSpPr txBox="1">
            <a:spLocks/>
          </p:cNvSpPr>
          <p:nvPr/>
        </p:nvSpPr>
        <p:spPr>
          <a:xfrm>
            <a:off x="145631" y="2834885"/>
            <a:ext cx="5784059" cy="309109"/>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dirty="0">
                <a:latin typeface="Verdana"/>
                <a:sym typeface="Wingdings" panose="05000000000000000000" pitchFamily="2" charset="2"/>
              </a:rPr>
              <a:t>En quoi ça consiste?</a:t>
            </a: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cxnSp>
        <p:nvCxnSpPr>
          <p:cNvPr id="23" name="Connecteur droit 22"/>
          <p:cNvCxnSpPr/>
          <p:nvPr/>
        </p:nvCxnSpPr>
        <p:spPr>
          <a:xfrm>
            <a:off x="354656" y="3224559"/>
            <a:ext cx="5128653" cy="0"/>
          </a:xfrm>
          <a:prstGeom prst="line">
            <a:avLst/>
          </a:prstGeom>
          <a:noFill/>
          <a:ln w="9525" cap="flat" cmpd="sng" algn="ctr">
            <a:solidFill>
              <a:schemeClr val="accent1"/>
            </a:solidFill>
            <a:prstDash val="solid"/>
          </a:ln>
          <a:effectLst/>
        </p:spPr>
      </p:cxnSp>
      <p:sp>
        <p:nvSpPr>
          <p:cNvPr id="22" name="Rectangle à coins arrondis 21"/>
          <p:cNvSpPr/>
          <p:nvPr/>
        </p:nvSpPr>
        <p:spPr>
          <a:xfrm>
            <a:off x="7109867" y="1061423"/>
            <a:ext cx="4094143" cy="2604968"/>
          </a:xfrm>
          <a:prstGeom prst="wedgeRoundRectCallout">
            <a:avLst>
              <a:gd name="adj1" fmla="val -75475"/>
              <a:gd name="adj2" fmla="val 54440"/>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fr-FR" sz="1050" b="1" dirty="0" smtClean="0">
                <a:solidFill>
                  <a:schemeClr val="accent1"/>
                </a:solidFill>
                <a:latin typeface="Verdana" panose="020B0604030504040204" pitchFamily="34" charset="0"/>
                <a:ea typeface="Verdana" panose="020B0604030504040204" pitchFamily="34" charset="0"/>
              </a:rPr>
              <a:t>25 </a:t>
            </a:r>
            <a:r>
              <a:rPr lang="fr-FR" sz="1050" dirty="0" smtClean="0">
                <a:solidFill>
                  <a:schemeClr val="accent1"/>
                </a:solidFill>
                <a:latin typeface="Verdana" panose="020B0604030504040204" pitchFamily="34" charset="0"/>
                <a:ea typeface="Verdana" panose="020B0604030504040204" pitchFamily="34" charset="0"/>
              </a:rPr>
              <a:t>parents présents à la réunion collective de rentrée</a:t>
            </a:r>
          </a:p>
          <a:p>
            <a:pPr algn="ctr"/>
            <a:r>
              <a:rPr lang="fr-FR" sz="1050" b="1" dirty="0" smtClean="0">
                <a:solidFill>
                  <a:schemeClr val="accent1"/>
                </a:solidFill>
                <a:latin typeface="Verdana" panose="020B0604030504040204" pitchFamily="34" charset="0"/>
                <a:ea typeface="Verdana" panose="020B0604030504040204" pitchFamily="34" charset="0"/>
              </a:rPr>
              <a:t>45</a:t>
            </a:r>
            <a:r>
              <a:rPr lang="fr-FR" sz="1050" dirty="0" smtClean="0">
                <a:solidFill>
                  <a:schemeClr val="accent1"/>
                </a:solidFill>
                <a:latin typeface="Verdana" panose="020B0604030504040204" pitchFamily="34" charset="0"/>
                <a:ea typeface="Verdana" panose="020B0604030504040204" pitchFamily="34" charset="0"/>
              </a:rPr>
              <a:t> parents ont participé les temps d’échanges avec une psychologue (</a:t>
            </a:r>
            <a:r>
              <a:rPr lang="fr-FR" sz="1050" b="1" dirty="0" smtClean="0">
                <a:solidFill>
                  <a:schemeClr val="accent1"/>
                </a:solidFill>
                <a:latin typeface="Verdana" panose="020B0604030504040204" pitchFamily="34" charset="0"/>
                <a:ea typeface="Verdana" panose="020B0604030504040204" pitchFamily="34" charset="0"/>
              </a:rPr>
              <a:t>dispositif parents parisiens</a:t>
            </a:r>
            <a:r>
              <a:rPr lang="fr-FR" sz="1050" dirty="0" smtClean="0">
                <a:solidFill>
                  <a:schemeClr val="accent1"/>
                </a:solidFill>
                <a:latin typeface="Verdana" panose="020B0604030504040204" pitchFamily="34" charset="0"/>
                <a:ea typeface="Verdana" panose="020B0604030504040204" pitchFamily="34" charset="0"/>
              </a:rPr>
              <a:t>) </a:t>
            </a:r>
          </a:p>
          <a:p>
            <a:pPr algn="ctr"/>
            <a:r>
              <a:rPr lang="fr-FR" sz="1050" b="1" dirty="0">
                <a:solidFill>
                  <a:schemeClr val="accent1"/>
                </a:solidFill>
                <a:latin typeface="Verdana" panose="020B0604030504040204" pitchFamily="34" charset="0"/>
                <a:ea typeface="Verdana" panose="020B0604030504040204" pitchFamily="34" charset="0"/>
              </a:rPr>
              <a:t>7</a:t>
            </a:r>
            <a:r>
              <a:rPr lang="fr-FR" sz="1050" b="1" dirty="0" smtClean="0">
                <a:solidFill>
                  <a:schemeClr val="accent1"/>
                </a:solidFill>
                <a:latin typeface="Verdana" panose="020B0604030504040204" pitchFamily="34" charset="0"/>
                <a:ea typeface="Verdana" panose="020B0604030504040204" pitchFamily="34" charset="0"/>
              </a:rPr>
              <a:t> </a:t>
            </a:r>
            <a:r>
              <a:rPr lang="fr-FR" sz="1050" dirty="0" smtClean="0">
                <a:solidFill>
                  <a:schemeClr val="accent1"/>
                </a:solidFill>
                <a:latin typeface="Verdana" panose="020B0604030504040204" pitchFamily="34" charset="0"/>
                <a:ea typeface="Verdana" panose="020B0604030504040204" pitchFamily="34" charset="0"/>
              </a:rPr>
              <a:t>parents présents à la rencontre avec le CPE et l’assistant social du collège </a:t>
            </a:r>
          </a:p>
          <a:p>
            <a:pPr algn="ctr"/>
            <a:r>
              <a:rPr lang="fr-FR" sz="1050" b="1" dirty="0" smtClean="0">
                <a:solidFill>
                  <a:schemeClr val="accent1"/>
                </a:solidFill>
                <a:latin typeface="Verdana" panose="020B0604030504040204" pitchFamily="34" charset="0"/>
                <a:ea typeface="Verdana" panose="020B0604030504040204" pitchFamily="34" charset="0"/>
              </a:rPr>
              <a:t>15 </a:t>
            </a:r>
            <a:r>
              <a:rPr lang="fr-FR" sz="1050" dirty="0" smtClean="0">
                <a:solidFill>
                  <a:schemeClr val="accent1"/>
                </a:solidFill>
                <a:latin typeface="Verdana" panose="020B0604030504040204" pitchFamily="34" charset="0"/>
                <a:ea typeface="Verdana" panose="020B0604030504040204" pitchFamily="34" charset="0"/>
              </a:rPr>
              <a:t>rendez vous individuels en présence des parents et des enfants/jeunes</a:t>
            </a:r>
          </a:p>
          <a:p>
            <a:pPr algn="ctr"/>
            <a:r>
              <a:rPr lang="fr-FR" sz="1050" dirty="0" smtClean="0">
                <a:solidFill>
                  <a:schemeClr val="accent1"/>
                </a:solidFill>
                <a:latin typeface="Verdana" panose="020B0604030504040204" pitchFamily="34" charset="0"/>
                <a:ea typeface="Verdana" panose="020B0604030504040204" pitchFamily="34" charset="0"/>
              </a:rPr>
              <a:t>Une trentaine de parents ont également été rencontrés lors de la remise des bulletins au collège Clémenceau, d’autres sont venus directement à l’association </a:t>
            </a:r>
          </a:p>
          <a:p>
            <a:pPr algn="ctr"/>
            <a:r>
              <a:rPr lang="fr-FR" sz="1050" dirty="0" smtClean="0">
                <a:solidFill>
                  <a:schemeClr val="accent1"/>
                </a:solidFill>
                <a:latin typeface="Verdana" panose="020B0604030504040204" pitchFamily="34" charset="0"/>
                <a:ea typeface="Verdana" panose="020B0604030504040204" pitchFamily="34" charset="0"/>
              </a:rPr>
              <a:t>De nombreux échanges ont lieu également de façon informelle au quotidien et lors des actions familles </a:t>
            </a:r>
            <a:endParaRPr lang="fr-FR" sz="1050" dirty="0">
              <a:solidFill>
                <a:schemeClr val="accent1"/>
              </a:solidFill>
              <a:latin typeface="Verdana" panose="020B0604030504040204" pitchFamily="34" charset="0"/>
              <a:ea typeface="Verdana" panose="020B0604030504040204" pitchFamily="34" charset="0"/>
            </a:endParaRPr>
          </a:p>
        </p:txBody>
      </p:sp>
      <p:sp>
        <p:nvSpPr>
          <p:cNvPr id="24" name="Espace réservé du texte 4"/>
          <p:cNvSpPr txBox="1">
            <a:spLocks/>
          </p:cNvSpPr>
          <p:nvPr/>
        </p:nvSpPr>
        <p:spPr>
          <a:xfrm>
            <a:off x="57237" y="1364328"/>
            <a:ext cx="6125849" cy="509164"/>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dirty="0">
                <a:latin typeface="Verdana"/>
                <a:sym typeface="Wingdings" panose="05000000000000000000" pitchFamily="2" charset="2"/>
              </a:rPr>
              <a:t>L’association envisage le </a:t>
            </a:r>
            <a:r>
              <a:rPr lang="fr-FR" dirty="0" smtClean="0">
                <a:latin typeface="Verdana"/>
                <a:sym typeface="Wingdings" panose="05000000000000000000" pitchFamily="2" charset="2"/>
              </a:rPr>
              <a:t>suivi </a:t>
            </a:r>
            <a:r>
              <a:rPr lang="fr-FR" dirty="0">
                <a:latin typeface="Verdana"/>
                <a:sym typeface="Wingdings" panose="05000000000000000000" pitchFamily="2" charset="2"/>
              </a:rPr>
              <a:t>scolaire des enfants en coopération et en soutien des familles</a:t>
            </a: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cxnSp>
        <p:nvCxnSpPr>
          <p:cNvPr id="30" name="Connecteur droit 29"/>
          <p:cNvCxnSpPr/>
          <p:nvPr/>
        </p:nvCxnSpPr>
        <p:spPr>
          <a:xfrm>
            <a:off x="354656" y="1933330"/>
            <a:ext cx="5128653" cy="0"/>
          </a:xfrm>
          <a:prstGeom prst="line">
            <a:avLst/>
          </a:prstGeom>
          <a:noFill/>
          <a:ln w="9525" cap="flat" cmpd="sng" algn="ctr">
            <a:solidFill>
              <a:schemeClr val="accent1"/>
            </a:solidFill>
            <a:prstDash val="solid"/>
          </a:ln>
          <a:effectLst/>
        </p:spPr>
      </p:cxnSp>
      <p:sp>
        <p:nvSpPr>
          <p:cNvPr id="2" name="Rectangle à coins arrondis 1"/>
          <p:cNvSpPr/>
          <p:nvPr/>
        </p:nvSpPr>
        <p:spPr>
          <a:xfrm>
            <a:off x="6602257" y="3940868"/>
            <a:ext cx="4971342" cy="2649343"/>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L’action famille dans le cadre de l’accompagnement s’inscrit dans une démarche d’accompagnement et de coéducation. La relation de confiance qui s’est tissée au fils des ans permet d’assoir le fonctionnement de l’accompagnement et nous constatons des effets bénéfiques quant à l’</a:t>
            </a:r>
            <a:r>
              <a:rPr lang="fr-FR" sz="1400" dirty="0"/>
              <a:t>a</a:t>
            </a:r>
            <a:r>
              <a:rPr lang="fr-FR" sz="1400" dirty="0" smtClean="0"/>
              <a:t>ssiduité. Cette action va de paire avec la démarche plus globale en développement au sein de la structure.  Les parents sont en confiance ce qui permet lors que c’est nécessaire de les rencontrer à leur demande pour des difficultés qu’ils peuvent parfois rencontrer avec leurs enfants .  ADOS est un espace de dialogue et de conseils qui permet aussi de rassurer les parents, et parfois casser leur isolement. </a:t>
            </a:r>
            <a:endParaRPr lang="fr-FR" sz="1400" dirty="0"/>
          </a:p>
        </p:txBody>
      </p:sp>
      <p:sp>
        <p:nvSpPr>
          <p:cNvPr id="20" name="Espace réservé du texte 4"/>
          <p:cNvSpPr txBox="1">
            <a:spLocks/>
          </p:cNvSpPr>
          <p:nvPr/>
        </p:nvSpPr>
        <p:spPr>
          <a:xfrm>
            <a:off x="6883879" y="3610672"/>
            <a:ext cx="4546120" cy="278332"/>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defTabSz="1028700" rtl="0" eaLnBrk="1" fontAlgn="auto" latinLnBrk="0" hangingPunct="1">
              <a:lnSpc>
                <a:spcPct val="100000"/>
              </a:lnSpc>
              <a:spcBef>
                <a:spcPct val="20000"/>
              </a:spcBef>
              <a:spcAft>
                <a:spcPts val="0"/>
              </a:spcAft>
              <a:buClrTx/>
              <a:buSzTx/>
              <a:buFont typeface="Arial" pitchFamily="34" charset="0"/>
              <a:buNone/>
              <a:tabLst/>
              <a:defRPr/>
            </a:pPr>
            <a:endParaRPr lang="fr-FR" sz="1100" dirty="0">
              <a:solidFill>
                <a:schemeClr val="bg1"/>
              </a:solidFill>
              <a:latin typeface="Verdana"/>
              <a:sym typeface="Wingdings" panose="05000000000000000000" pitchFamily="2" charset="2"/>
            </a:endParaRPr>
          </a:p>
        </p:txBody>
      </p:sp>
    </p:spTree>
    <p:extLst>
      <p:ext uri="{BB962C8B-B14F-4D97-AF65-F5344CB8AC3E}">
        <p14:creationId xmlns:p14="http://schemas.microsoft.com/office/powerpoint/2010/main" val="780253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texte 4"/>
          <p:cNvSpPr txBox="1">
            <a:spLocks/>
          </p:cNvSpPr>
          <p:nvPr/>
        </p:nvSpPr>
        <p:spPr>
          <a:xfrm>
            <a:off x="164081" y="2660761"/>
            <a:ext cx="6198785" cy="3974728"/>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r>
              <a:rPr lang="fr-FR" sz="1100" b="0" dirty="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Objectifs:</a:t>
            </a:r>
          </a:p>
          <a:p>
            <a:r>
              <a:rPr lang="fr-FR" sz="1100" b="0" dirty="0">
                <a:latin typeface="Verdana" panose="020B0604030504040204" pitchFamily="34" charset="0"/>
                <a:ea typeface="Verdana" panose="020B0604030504040204" pitchFamily="34" charset="0"/>
                <a:cs typeface="Verdana" panose="020B0604030504040204" pitchFamily="34" charset="0"/>
              </a:rPr>
              <a:t>Accompagner les bénévoles, leur donner des outils méthodologiques et pédagogiques pour accompagner aux mieux les jeunes</a:t>
            </a:r>
          </a:p>
          <a:p>
            <a:r>
              <a:rPr lang="fr-FR" sz="1100" b="0" dirty="0">
                <a:latin typeface="Verdana" panose="020B0604030504040204" pitchFamily="34" charset="0"/>
                <a:ea typeface="Verdana" panose="020B0604030504040204" pitchFamily="34" charset="0"/>
                <a:cs typeface="Verdana" panose="020B0604030504040204" pitchFamily="34" charset="0"/>
              </a:rPr>
              <a:t>- Permettre aux bénévoles d’avoir une part active dans l’élaboration et la mise en place du projet d’accompagnement scolaire et plus globalement du projet associatif</a:t>
            </a:r>
          </a:p>
          <a:p>
            <a:pPr marL="171450" indent="-171450">
              <a:buFontTx/>
              <a:buChar char="-"/>
            </a:pPr>
            <a:r>
              <a:rPr lang="fr-FR" sz="1100" b="0" dirty="0" smtClean="0">
                <a:latin typeface="Verdana" panose="020B0604030504040204" pitchFamily="34" charset="0"/>
                <a:ea typeface="Verdana" panose="020B0604030504040204" pitchFamily="34" charset="0"/>
                <a:cs typeface="Verdana" panose="020B0604030504040204" pitchFamily="34" charset="0"/>
              </a:rPr>
              <a:t>Créer </a:t>
            </a:r>
            <a:r>
              <a:rPr lang="fr-FR" sz="1100" b="0" dirty="0">
                <a:latin typeface="Verdana" panose="020B0604030504040204" pitchFamily="34" charset="0"/>
                <a:ea typeface="Verdana" panose="020B0604030504040204" pitchFamily="34" charset="0"/>
                <a:cs typeface="Verdana" panose="020B0604030504040204" pitchFamily="34" charset="0"/>
              </a:rPr>
              <a:t>les conditions d’intervention permettant une ambiance conviviale et propice aux échanges avec les jeunes</a:t>
            </a:r>
            <a:r>
              <a:rPr lang="fr-FR" sz="1100" b="0" dirty="0" smtClean="0">
                <a:latin typeface="Verdana" panose="020B0604030504040204" pitchFamily="34" charset="0"/>
                <a:ea typeface="Verdana" panose="020B0604030504040204" pitchFamily="34" charset="0"/>
                <a:cs typeface="Verdana" panose="020B0604030504040204" pitchFamily="34" charset="0"/>
              </a:rPr>
              <a:t>.</a:t>
            </a:r>
          </a:p>
          <a:p>
            <a:pPr marL="171450" indent="-171450">
              <a:buFontTx/>
              <a:buChar char="-"/>
            </a:pPr>
            <a:r>
              <a:rPr lang="fr-FR" sz="1100" b="0" dirty="0" smtClean="0">
                <a:latin typeface="Verdana" panose="020B0604030504040204" pitchFamily="34" charset="0"/>
                <a:ea typeface="Verdana" panose="020B0604030504040204" pitchFamily="34" charset="0"/>
                <a:cs typeface="Verdana" panose="020B0604030504040204" pitchFamily="34" charset="0"/>
              </a:rPr>
              <a:t>Dynamiser la vie associative au travers de l’implication des bénévoles </a:t>
            </a:r>
            <a:endParaRPr lang="fr-FR" sz="1100" b="0" dirty="0">
              <a:latin typeface="Verdana" panose="020B0604030504040204" pitchFamily="34" charset="0"/>
              <a:ea typeface="Verdana" panose="020B0604030504040204" pitchFamily="34" charset="0"/>
              <a:cs typeface="Verdana" panose="020B0604030504040204" pitchFamily="34" charset="0"/>
            </a:endParaRPr>
          </a:p>
          <a:p>
            <a:endParaRPr lang="fr-FR" sz="1100" dirty="0"/>
          </a:p>
          <a:p>
            <a:pPr marR="0" lvl="0" algn="just" defTabSz="1028700" rtl="0" eaLnBrk="1" fontAlgn="auto" latinLnBrk="0" hangingPunct="1">
              <a:lnSpc>
                <a:spcPct val="100000"/>
              </a:lnSpc>
              <a:spcBef>
                <a:spcPct val="20000"/>
              </a:spcBef>
              <a:spcAft>
                <a:spcPts val="0"/>
              </a:spcAft>
              <a:buClrTx/>
              <a:buSzTx/>
              <a:tabLst/>
              <a:defRPr/>
            </a:pPr>
            <a:endPar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r>
              <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rPr>
              <a:t>Accompagnement individuel des salariés lors  des séances d’accompagnement scolaire </a:t>
            </a: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r>
              <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rPr>
              <a:t>2 temps de rencontre en début et fin d’année</a:t>
            </a: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r>
              <a:rPr lang="fr-FR" sz="1100" b="0" dirty="0">
                <a:latin typeface="Verdana"/>
                <a:sym typeface="Wingdings" panose="05000000000000000000" pitchFamily="2" charset="2"/>
              </a:rPr>
              <a:t>2 temps de rencontres autour de l’accompagnement scolaire à chaque trimestre </a:t>
            </a:r>
            <a:endParaRPr lang="fr-FR" sz="1100" b="0" dirty="0" smtClean="0">
              <a:latin typeface="Verdana"/>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r>
              <a:rPr lang="fr-FR" sz="1100" b="0" dirty="0" smtClean="0">
                <a:latin typeface="Verdana"/>
                <a:sym typeface="Wingdings" panose="05000000000000000000" pitchFamily="2" charset="2"/>
              </a:rPr>
              <a:t>Invitations des bénévoles pour participer aux différents temps de vie de l’association et aux sorties proposées aux jeunes; </a:t>
            </a:r>
            <a:endParaRPr lang="fr-FR" sz="1100" b="0" dirty="0">
              <a:latin typeface="Verdana"/>
              <a:sym typeface="Wingdings" panose="05000000000000000000" pitchFamily="2" charset="2"/>
            </a:endParaRPr>
          </a:p>
          <a:p>
            <a:pPr marR="0" lvl="0" algn="just" defTabSz="1028700" rtl="0" eaLnBrk="1" fontAlgn="auto" latinLnBrk="0" hangingPunct="1">
              <a:lnSpc>
                <a:spcPct val="100000"/>
              </a:lnSpc>
              <a:spcBef>
                <a:spcPct val="20000"/>
              </a:spcBef>
              <a:spcAft>
                <a:spcPts val="0"/>
              </a:spcAft>
              <a:buClrTx/>
              <a:buSzTx/>
              <a:tabLst/>
              <a:defRPr/>
            </a:pPr>
            <a:endParaRPr kumimoji="0" lang="fr-FR" sz="1300" b="0" i="0" u="none" strike="noStrike" kern="1200" cap="none" spc="0" normalizeH="0" noProof="0" dirty="0">
              <a:ln>
                <a:noFill/>
              </a:ln>
              <a:solidFill>
                <a:srgbClr val="333333"/>
              </a:solidFill>
              <a:effectLst/>
              <a:uLnTx/>
              <a:uFillTx/>
              <a:latin typeface="Verdana"/>
              <a:ea typeface="+mn-ea"/>
              <a:cs typeface="+mn-cs"/>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sp>
        <p:nvSpPr>
          <p:cNvPr id="11" name="Rectangle 10"/>
          <p:cNvSpPr/>
          <p:nvPr/>
        </p:nvSpPr>
        <p:spPr>
          <a:xfrm>
            <a:off x="354656" y="966500"/>
            <a:ext cx="1991729" cy="485111"/>
          </a:xfrm>
          <a:prstGeom prst="rect">
            <a:avLst/>
          </a:prstGeom>
          <a:solidFill>
            <a:schemeClr val="accent1"/>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dirty="0">
                <a:solidFill>
                  <a:prstClr val="white"/>
                </a:solidFill>
                <a:latin typeface="Verdana"/>
              </a:rPr>
              <a:t>LES BÉNÉVOLES</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sp>
        <p:nvSpPr>
          <p:cNvPr id="16" name="Titre 1"/>
          <p:cNvSpPr txBox="1">
            <a:spLocks/>
          </p:cNvSpPr>
          <p:nvPr/>
        </p:nvSpPr>
        <p:spPr>
          <a:xfrm>
            <a:off x="321786" y="3"/>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L’accompagnement scolaire</a:t>
            </a:r>
          </a:p>
        </p:txBody>
      </p:sp>
      <p:cxnSp>
        <p:nvCxnSpPr>
          <p:cNvPr id="18" name="Connecteur droit 17"/>
          <p:cNvCxnSpPr/>
          <p:nvPr/>
        </p:nvCxnSpPr>
        <p:spPr>
          <a:xfrm>
            <a:off x="354656" y="865345"/>
            <a:ext cx="1134428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1" name="Espace réservé du texte 4"/>
          <p:cNvSpPr txBox="1">
            <a:spLocks/>
          </p:cNvSpPr>
          <p:nvPr/>
        </p:nvSpPr>
        <p:spPr>
          <a:xfrm>
            <a:off x="164081" y="4456176"/>
            <a:ext cx="5855679" cy="549175"/>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dirty="0">
                <a:latin typeface="Verdana"/>
                <a:sym typeface="Wingdings" panose="05000000000000000000" pitchFamily="2" charset="2"/>
              </a:rPr>
              <a:t>En quoi ça consiste ?</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cxnSp>
        <p:nvCxnSpPr>
          <p:cNvPr id="23" name="Connecteur droit 22"/>
          <p:cNvCxnSpPr/>
          <p:nvPr/>
        </p:nvCxnSpPr>
        <p:spPr>
          <a:xfrm>
            <a:off x="392897" y="4461068"/>
            <a:ext cx="5128653" cy="0"/>
          </a:xfrm>
          <a:prstGeom prst="line">
            <a:avLst/>
          </a:prstGeom>
          <a:noFill/>
          <a:ln w="9525" cap="flat" cmpd="sng" algn="ctr">
            <a:solidFill>
              <a:schemeClr val="accent1"/>
            </a:solidFill>
            <a:prstDash val="solid"/>
          </a:ln>
          <a:effectLst/>
        </p:spPr>
      </p:cxnSp>
      <p:sp>
        <p:nvSpPr>
          <p:cNvPr id="22" name="Rectangle à coins arrondis 21"/>
          <p:cNvSpPr/>
          <p:nvPr/>
        </p:nvSpPr>
        <p:spPr>
          <a:xfrm>
            <a:off x="7101220" y="1212880"/>
            <a:ext cx="4656628" cy="1906905"/>
          </a:xfrm>
          <a:prstGeom prst="wedgeRoundRectCallout">
            <a:avLst>
              <a:gd name="adj1" fmla="val -74033"/>
              <a:gd name="adj2" fmla="val 26388"/>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endParaRPr lang="fr-FR" sz="1300" b="1" dirty="0" smtClean="0">
              <a:solidFill>
                <a:srgbClr val="7030A0"/>
              </a:solidFill>
            </a:endParaRPr>
          </a:p>
          <a:p>
            <a:pPr algn="ctr"/>
            <a:endParaRPr lang="fr-FR" sz="1300" b="1" i="1" dirty="0">
              <a:solidFill>
                <a:srgbClr val="7030A0"/>
              </a:solidFill>
            </a:endParaRPr>
          </a:p>
          <a:p>
            <a:pPr algn="ctr"/>
            <a:r>
              <a:rPr lang="fr-FR" sz="1300" b="1" i="1" dirty="0" smtClean="0">
                <a:solidFill>
                  <a:schemeClr val="accent1"/>
                </a:solidFill>
              </a:rPr>
              <a:t>54 </a:t>
            </a:r>
            <a:r>
              <a:rPr lang="fr-FR" sz="1300" b="1" i="1" dirty="0">
                <a:solidFill>
                  <a:schemeClr val="accent1"/>
                </a:solidFill>
              </a:rPr>
              <a:t>bénévoles mobilisés (dont </a:t>
            </a:r>
            <a:r>
              <a:rPr lang="fr-FR" sz="1300" b="1" i="1" dirty="0" smtClean="0">
                <a:solidFill>
                  <a:schemeClr val="accent1"/>
                </a:solidFill>
              </a:rPr>
              <a:t>4 </a:t>
            </a:r>
            <a:r>
              <a:rPr lang="fr-FR" sz="1300" b="1" i="1" dirty="0">
                <a:solidFill>
                  <a:schemeClr val="accent1"/>
                </a:solidFill>
              </a:rPr>
              <a:t>sur les 2 secteurs)</a:t>
            </a:r>
          </a:p>
          <a:p>
            <a:pPr algn="ctr">
              <a:lnSpc>
                <a:spcPct val="150000"/>
              </a:lnSpc>
            </a:pPr>
            <a:r>
              <a:rPr lang="fr-FR" sz="1200" b="1" i="1" dirty="0">
                <a:solidFill>
                  <a:schemeClr val="accent1"/>
                </a:solidFill>
              </a:rPr>
              <a:t>(27  niveau </a:t>
            </a:r>
            <a:r>
              <a:rPr lang="fr-FR" sz="1200" b="1" i="1" dirty="0" smtClean="0">
                <a:solidFill>
                  <a:schemeClr val="accent1"/>
                </a:solidFill>
              </a:rPr>
              <a:t>CP/CM2, 27 niveau </a:t>
            </a:r>
            <a:r>
              <a:rPr lang="fr-FR" sz="1200" b="1" i="1" dirty="0">
                <a:solidFill>
                  <a:schemeClr val="accent1"/>
                </a:solidFill>
              </a:rPr>
              <a:t>6</a:t>
            </a:r>
            <a:r>
              <a:rPr lang="fr-FR" sz="1200" b="1" i="1" baseline="30000" dirty="0">
                <a:solidFill>
                  <a:schemeClr val="accent1"/>
                </a:solidFill>
              </a:rPr>
              <a:t>ème</a:t>
            </a:r>
            <a:r>
              <a:rPr lang="fr-FR" sz="1200" b="1" i="1" dirty="0">
                <a:solidFill>
                  <a:schemeClr val="accent1"/>
                </a:solidFill>
              </a:rPr>
              <a:t>/3</a:t>
            </a:r>
            <a:r>
              <a:rPr lang="fr-FR" sz="1200" b="1" i="1" baseline="30000" dirty="0">
                <a:solidFill>
                  <a:schemeClr val="accent1"/>
                </a:solidFill>
              </a:rPr>
              <a:t>ème/</a:t>
            </a:r>
            <a:r>
              <a:rPr lang="fr-FR" sz="1200" b="1" i="1" dirty="0">
                <a:solidFill>
                  <a:schemeClr val="accent1"/>
                </a:solidFill>
              </a:rPr>
              <a:t>lycée)</a:t>
            </a:r>
          </a:p>
          <a:p>
            <a:pPr algn="ctr"/>
            <a:r>
              <a:rPr lang="fr-FR" sz="1200" b="1" i="1" dirty="0" smtClean="0">
                <a:solidFill>
                  <a:schemeClr val="accent1"/>
                </a:solidFill>
              </a:rPr>
              <a:t>466 </a:t>
            </a:r>
            <a:r>
              <a:rPr lang="fr-FR" sz="1200" b="1" i="1" dirty="0">
                <a:solidFill>
                  <a:schemeClr val="accent1"/>
                </a:solidFill>
              </a:rPr>
              <a:t>heures de présence ( </a:t>
            </a:r>
            <a:r>
              <a:rPr lang="fr-FR" sz="1200" b="1" i="1" dirty="0" smtClean="0">
                <a:solidFill>
                  <a:schemeClr val="accent1"/>
                </a:solidFill>
              </a:rPr>
              <a:t>6ème/terminale </a:t>
            </a:r>
            <a:r>
              <a:rPr lang="fr-FR" sz="1200" b="1" i="1" dirty="0">
                <a:solidFill>
                  <a:schemeClr val="accent1"/>
                </a:solidFill>
              </a:rPr>
              <a:t>)</a:t>
            </a:r>
          </a:p>
          <a:p>
            <a:pPr algn="ctr"/>
            <a:r>
              <a:rPr lang="fr-FR" sz="1200" b="1" i="1" dirty="0" smtClean="0">
                <a:solidFill>
                  <a:schemeClr val="accent1"/>
                </a:solidFill>
              </a:rPr>
              <a:t>549 heures </a:t>
            </a:r>
            <a:r>
              <a:rPr lang="fr-FR" sz="1200" b="1" i="1" dirty="0">
                <a:solidFill>
                  <a:schemeClr val="accent1"/>
                </a:solidFill>
              </a:rPr>
              <a:t>de présence ( CP/CM2)</a:t>
            </a:r>
          </a:p>
          <a:p>
            <a:pPr algn="ctr"/>
            <a:endParaRPr lang="fr-FR" sz="1200" b="1" dirty="0">
              <a:solidFill>
                <a:srgbClr val="7030A0"/>
              </a:solidFill>
            </a:endParaRPr>
          </a:p>
          <a:p>
            <a:pPr algn="ctr"/>
            <a:endParaRPr lang="fr-FR" sz="1300" b="1" dirty="0">
              <a:solidFill>
                <a:srgbClr val="7030A0"/>
              </a:solidFill>
            </a:endParaRPr>
          </a:p>
        </p:txBody>
      </p:sp>
      <p:cxnSp>
        <p:nvCxnSpPr>
          <p:cNvPr id="30" name="Connecteur droit 29"/>
          <p:cNvCxnSpPr/>
          <p:nvPr/>
        </p:nvCxnSpPr>
        <p:spPr>
          <a:xfrm>
            <a:off x="392898" y="2660761"/>
            <a:ext cx="5128653" cy="0"/>
          </a:xfrm>
          <a:prstGeom prst="line">
            <a:avLst/>
          </a:prstGeom>
          <a:noFill/>
          <a:ln w="9525" cap="flat" cmpd="sng" algn="ctr">
            <a:solidFill>
              <a:schemeClr val="accent1"/>
            </a:solidFill>
            <a:prstDash val="solid"/>
          </a:ln>
          <a:effectLst/>
        </p:spPr>
      </p:cxnSp>
      <p:sp>
        <p:nvSpPr>
          <p:cNvPr id="2" name="Rectangle à coins arrondis 1"/>
          <p:cNvSpPr/>
          <p:nvPr/>
        </p:nvSpPr>
        <p:spPr>
          <a:xfrm>
            <a:off x="6574541" y="3467320"/>
            <a:ext cx="5065912" cy="234130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latin typeface="Verdana" panose="020B0604030504040204" pitchFamily="34" charset="0"/>
                <a:ea typeface="Verdana" panose="020B0604030504040204" pitchFamily="34" charset="0"/>
                <a:cs typeface="Verdana" panose="020B0604030504040204" pitchFamily="34" charset="0"/>
              </a:rPr>
              <a:t>A travers L’action </a:t>
            </a:r>
            <a:r>
              <a:rPr lang="fr-FR" sz="1100" dirty="0">
                <a:latin typeface="Verdana" panose="020B0604030504040204" pitchFamily="34" charset="0"/>
                <a:ea typeface="Verdana" panose="020B0604030504040204" pitchFamily="34" charset="0"/>
                <a:cs typeface="Verdana" panose="020B0604030504040204" pitchFamily="34" charset="0"/>
              </a:rPr>
              <a:t>en direction des </a:t>
            </a:r>
            <a:r>
              <a:rPr lang="fr-FR" sz="1100" dirty="0" smtClean="0">
                <a:latin typeface="Verdana" panose="020B0604030504040204" pitchFamily="34" charset="0"/>
                <a:ea typeface="Verdana" panose="020B0604030504040204" pitchFamily="34" charset="0"/>
                <a:cs typeface="Verdana" panose="020B0604030504040204" pitchFamily="34" charset="0"/>
              </a:rPr>
              <a:t>bénévoles permet </a:t>
            </a:r>
            <a:r>
              <a:rPr lang="fr-FR" sz="1100" dirty="0">
                <a:latin typeface="Verdana" panose="020B0604030504040204" pitchFamily="34" charset="0"/>
                <a:ea typeface="Verdana" panose="020B0604030504040204" pitchFamily="34" charset="0"/>
                <a:cs typeface="Verdana" panose="020B0604030504040204" pitchFamily="34" charset="0"/>
              </a:rPr>
              <a:t>de consolider l’équipe au fil des années, beaucoup de bénévoles s’investissent depuis des années et mobilisent à leur tour leur entourage .</a:t>
            </a:r>
          </a:p>
          <a:p>
            <a:pPr algn="ctr"/>
            <a:r>
              <a:rPr lang="fr-FR" sz="1100" dirty="0">
                <a:latin typeface="Verdana" panose="020B0604030504040204" pitchFamily="34" charset="0"/>
                <a:ea typeface="Verdana" panose="020B0604030504040204" pitchFamily="34" charset="0"/>
                <a:cs typeface="Verdana" panose="020B0604030504040204" pitchFamily="34" charset="0"/>
              </a:rPr>
              <a:t>Associer et multiplier les temps de rencontres avec les bénévoles permet une cohérence dans le déroulement des séances d’accompagnement scolaire et leur permet d’être plus à </a:t>
            </a:r>
            <a:r>
              <a:rPr lang="fr-FR" sz="1100" dirty="0" smtClean="0">
                <a:latin typeface="Verdana" panose="020B0604030504040204" pitchFamily="34" charset="0"/>
                <a:ea typeface="Verdana" panose="020B0604030504040204" pitchFamily="34" charset="0"/>
                <a:cs typeface="Verdana" panose="020B0604030504040204" pitchFamily="34" charset="0"/>
              </a:rPr>
              <a:t>l’aise.</a:t>
            </a:r>
          </a:p>
        </p:txBody>
      </p:sp>
      <p:sp>
        <p:nvSpPr>
          <p:cNvPr id="4" name="Rectangle 3"/>
          <p:cNvSpPr/>
          <p:nvPr/>
        </p:nvSpPr>
        <p:spPr>
          <a:xfrm>
            <a:off x="321786" y="1541858"/>
            <a:ext cx="6096000" cy="1107996"/>
          </a:xfrm>
          <a:prstGeom prst="rect">
            <a:avLst/>
          </a:prstGeom>
        </p:spPr>
        <p:txBody>
          <a:bodyPr>
            <a:spAutoFit/>
          </a:bodyPr>
          <a:lstStyle/>
          <a:p>
            <a:r>
              <a:rPr lang="fr-FR" sz="1100" dirty="0">
                <a:latin typeface="Verdana" panose="020B0604030504040204" pitchFamily="34" charset="0"/>
                <a:ea typeface="Verdana" panose="020B0604030504040204" pitchFamily="34" charset="0"/>
                <a:cs typeface="Verdana" panose="020B0604030504040204" pitchFamily="34" charset="0"/>
              </a:rPr>
              <a:t>L’efficacité du projet d’accompagnement scolaire à ADOS et plus globalement du projet associatif repose sur une implication active des bénévoles.</a:t>
            </a:r>
          </a:p>
          <a:p>
            <a:r>
              <a:rPr lang="fr-FR" sz="1100" dirty="0">
                <a:latin typeface="Verdana" panose="020B0604030504040204" pitchFamily="34" charset="0"/>
                <a:ea typeface="Verdana" panose="020B0604030504040204" pitchFamily="34" charset="0"/>
                <a:cs typeface="Verdana" panose="020B0604030504040204" pitchFamily="34" charset="0"/>
              </a:rPr>
              <a:t>Ceci nécessite de la part de l’équipe d’animation un accompagnement et une valorisation du bénévole à travers la mise en place de l’accompagnement scolaire et d’autres actions au sein de l’association (projets, loisirs, conseil d’administration…).</a:t>
            </a:r>
          </a:p>
        </p:txBody>
      </p:sp>
    </p:spTree>
    <p:extLst>
      <p:ext uri="{BB962C8B-B14F-4D97-AF65-F5344CB8AC3E}">
        <p14:creationId xmlns:p14="http://schemas.microsoft.com/office/powerpoint/2010/main" val="37495494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texte 4"/>
          <p:cNvSpPr txBox="1">
            <a:spLocks/>
          </p:cNvSpPr>
          <p:nvPr/>
        </p:nvSpPr>
        <p:spPr>
          <a:xfrm>
            <a:off x="0" y="2565778"/>
            <a:ext cx="6198785" cy="3666952"/>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285750" lvl="0" indent="-285750" algn="just">
              <a:buFont typeface="Arial" pitchFamily="34" charset="0"/>
              <a:buChar char="•"/>
            </a:pPr>
            <a:r>
              <a:rPr lang="fr-FR" sz="1100" dirty="0">
                <a:latin typeface="Verdana"/>
                <a:sym typeface="Wingdings" panose="05000000000000000000" pitchFamily="2" charset="2"/>
              </a:rPr>
              <a:t>Bibliothèque goutte d’or </a:t>
            </a:r>
            <a:r>
              <a:rPr lang="fr-FR" sz="1100" b="0" dirty="0">
                <a:latin typeface="Verdana"/>
                <a:sym typeface="Wingdings" panose="05000000000000000000" pitchFamily="2" charset="2"/>
              </a:rPr>
              <a:t>: élaboration et </a:t>
            </a:r>
            <a:r>
              <a:rPr lang="fr-FR" sz="1100" b="0" dirty="0" err="1">
                <a:latin typeface="Verdana"/>
                <a:sym typeface="Wingdings" panose="05000000000000000000" pitchFamily="2" charset="2"/>
              </a:rPr>
              <a:t>co</a:t>
            </a:r>
            <a:r>
              <a:rPr lang="fr-FR" sz="1100" b="0" dirty="0">
                <a:latin typeface="Verdana"/>
                <a:sym typeface="Wingdings" panose="05000000000000000000" pitchFamily="2" charset="2"/>
              </a:rPr>
              <a:t>-animation du projet autour du livre et de la lecture </a:t>
            </a:r>
          </a:p>
          <a:p>
            <a:pPr marL="285750" lvl="0" indent="-285750" algn="just">
              <a:buFont typeface="Arial" pitchFamily="34" charset="0"/>
              <a:buChar char="•"/>
            </a:pPr>
            <a:r>
              <a:rPr kumimoji="0" lang="fr-FR" sz="1100" i="0" u="none" strike="noStrike" kern="1200" cap="none" spc="0" normalizeH="0" noProof="0" dirty="0">
                <a:ln>
                  <a:noFill/>
                </a:ln>
                <a:solidFill>
                  <a:srgbClr val="333333"/>
                </a:solidFill>
                <a:effectLst/>
                <a:uLnTx/>
                <a:uFillTx/>
                <a:latin typeface="Verdana"/>
                <a:sym typeface="Wingdings" panose="05000000000000000000" pitchFamily="2" charset="2"/>
              </a:rPr>
              <a:t>Collège Clémenceau </a:t>
            </a:r>
            <a:r>
              <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rPr>
              <a:t>: communication des listes de jeunes accueillis, présence aux remises de bulletins, échanges avec des parents de l’association, diffusion des informations sur le collège, interventions du CPE et de l’assistant social sur l’association </a:t>
            </a:r>
            <a:r>
              <a:rPr kumimoji="0" lang="fr-FR" sz="1100" b="0" i="0" u="none" strike="noStrike" kern="1200" cap="none" spc="0" normalizeH="0" noProof="0" dirty="0" smtClean="0">
                <a:ln>
                  <a:noFill/>
                </a:ln>
                <a:solidFill>
                  <a:srgbClr val="333333"/>
                </a:solidFill>
                <a:effectLst/>
                <a:uLnTx/>
                <a:uFillTx/>
                <a:latin typeface="Verdana"/>
                <a:sym typeface="Wingdings" panose="05000000000000000000" pitchFamily="2" charset="2"/>
              </a:rPr>
              <a:t>avec les parents.</a:t>
            </a:r>
          </a:p>
          <a:p>
            <a:pPr lvl="0" algn="just"/>
            <a:r>
              <a:rPr lang="fr-FR" sz="1100" b="0" dirty="0">
                <a:latin typeface="Verdana"/>
                <a:sym typeface="Wingdings" panose="05000000000000000000" pitchFamily="2" charset="2"/>
              </a:rPr>
              <a:t> </a:t>
            </a:r>
            <a:r>
              <a:rPr lang="fr-FR" sz="1100" b="0" dirty="0" smtClean="0">
                <a:latin typeface="Verdana"/>
                <a:sym typeface="Wingdings" panose="05000000000000000000" pitchFamily="2" charset="2"/>
              </a:rPr>
              <a:t>     organisation autour de la Semaine du livre.</a:t>
            </a:r>
            <a:endPar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endParaRPr>
          </a:p>
          <a:p>
            <a:pPr marL="285750" lvl="0" indent="-285750" algn="just">
              <a:buFont typeface="Arial" pitchFamily="34" charset="0"/>
              <a:buChar char="•"/>
            </a:pPr>
            <a:r>
              <a:rPr lang="fr-FR" sz="1100" dirty="0">
                <a:latin typeface="Verdana"/>
                <a:sym typeface="Wingdings" panose="05000000000000000000" pitchFamily="2" charset="2"/>
              </a:rPr>
              <a:t>Ecoles Cavé et </a:t>
            </a:r>
            <a:r>
              <a:rPr lang="fr-FR" sz="1100" dirty="0" err="1">
                <a:latin typeface="Verdana"/>
                <a:sym typeface="Wingdings" panose="05000000000000000000" pitchFamily="2" charset="2"/>
              </a:rPr>
              <a:t>Richomme</a:t>
            </a:r>
            <a:r>
              <a:rPr lang="fr-FR" sz="1100" b="0" dirty="0">
                <a:latin typeface="Verdana"/>
                <a:sym typeface="Wingdings" panose="05000000000000000000" pitchFamily="2" charset="2"/>
              </a:rPr>
              <a:t>: échange de liste des enfants accueillis, rencontre avec l’équipe éducative en début d’année </a:t>
            </a:r>
            <a:endPar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endParaRPr>
          </a:p>
          <a:p>
            <a:pPr marL="285750" lvl="0" indent="-285750" algn="just">
              <a:buFont typeface="Arial" pitchFamily="34" charset="0"/>
              <a:buChar char="•"/>
            </a:pPr>
            <a:r>
              <a:rPr lang="fr-FR" sz="1100" dirty="0" smtClean="0">
                <a:latin typeface="Verdana"/>
                <a:sym typeface="Wingdings" panose="05000000000000000000" pitchFamily="2" charset="2"/>
              </a:rPr>
              <a:t>Société </a:t>
            </a:r>
            <a:r>
              <a:rPr lang="fr-FR" sz="1100" dirty="0">
                <a:latin typeface="Verdana"/>
                <a:sym typeface="Wingdings" panose="05000000000000000000" pitchFamily="2" charset="2"/>
              </a:rPr>
              <a:t>MERIDIAM</a:t>
            </a:r>
            <a:r>
              <a:rPr kumimoji="0" lang="fr-FR" sz="1100" i="0" u="none" strike="noStrike" kern="1200" cap="none" spc="0" normalizeH="0" noProof="0" dirty="0">
                <a:ln>
                  <a:noFill/>
                </a:ln>
                <a:solidFill>
                  <a:srgbClr val="333333"/>
                </a:solidFill>
                <a:effectLst/>
                <a:uLnTx/>
                <a:uFillTx/>
                <a:latin typeface="Verdana"/>
                <a:sym typeface="Wingdings" panose="05000000000000000000" pitchFamily="2" charset="2"/>
              </a:rPr>
              <a:t> </a:t>
            </a:r>
            <a:r>
              <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rPr>
              <a:t>: organisation de sorties culturelles avec leurs salariés, projet de parrainage salariés/jeunes, recherche de stages et accueil de </a:t>
            </a:r>
            <a:r>
              <a:rPr kumimoji="0" lang="fr-FR" sz="1100" b="0" i="0" u="none" strike="noStrike" kern="1200" cap="none" spc="0" normalizeH="0" noProof="0" dirty="0" smtClean="0">
                <a:ln>
                  <a:noFill/>
                </a:ln>
                <a:solidFill>
                  <a:srgbClr val="333333"/>
                </a:solidFill>
                <a:effectLst/>
                <a:uLnTx/>
                <a:uFillTx/>
                <a:latin typeface="Verdana"/>
                <a:sym typeface="Wingdings" panose="05000000000000000000" pitchFamily="2" charset="2"/>
              </a:rPr>
              <a:t>stagiaire</a:t>
            </a:r>
            <a:r>
              <a:rPr lang="fr-FR" sz="1100" b="0" noProof="0" dirty="0" smtClean="0">
                <a:latin typeface="Verdana"/>
                <a:sym typeface="Wingdings" panose="05000000000000000000" pitchFamily="2" charset="2"/>
              </a:rPr>
              <a:t>, mentorat….</a:t>
            </a:r>
            <a:endPar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endParaRPr>
          </a:p>
          <a:p>
            <a:pPr marL="285750" lvl="0" indent="-285750" algn="just">
              <a:buFont typeface="Arial" pitchFamily="34" charset="0"/>
              <a:buChar char="•"/>
            </a:pPr>
            <a:r>
              <a:rPr lang="fr-FR" sz="1100" dirty="0">
                <a:latin typeface="Verdana"/>
                <a:sym typeface="Wingdings" panose="05000000000000000000" pitchFamily="2" charset="2"/>
              </a:rPr>
              <a:t>Association </a:t>
            </a:r>
            <a:r>
              <a:rPr lang="fr-FR" sz="1100" dirty="0" err="1">
                <a:latin typeface="Verdana"/>
                <a:sym typeface="Wingdings" panose="05000000000000000000" pitchFamily="2" charset="2"/>
              </a:rPr>
              <a:t>Scoobidoo</a:t>
            </a:r>
            <a:r>
              <a:rPr lang="fr-FR" sz="1100" b="0" dirty="0">
                <a:latin typeface="Verdana"/>
                <a:sym typeface="Wingdings" panose="05000000000000000000" pitchFamily="2" charset="2"/>
              </a:rPr>
              <a:t>: association de science Po Paris, orientations </a:t>
            </a:r>
            <a:r>
              <a:rPr lang="fr-FR" sz="1100" b="0" dirty="0" smtClean="0">
                <a:solidFill>
                  <a:schemeClr val="tx1"/>
                </a:solidFill>
                <a:latin typeface="Verdana"/>
                <a:sym typeface="Wingdings" panose="05000000000000000000" pitchFamily="2" charset="2"/>
              </a:rPr>
              <a:t>d’étudiants</a:t>
            </a:r>
            <a:r>
              <a:rPr lang="fr-FR" sz="1100" b="0" dirty="0" smtClean="0">
                <a:latin typeface="Verdana"/>
                <a:sym typeface="Wingdings" panose="05000000000000000000" pitchFamily="2" charset="2"/>
              </a:rPr>
              <a:t> </a:t>
            </a:r>
            <a:r>
              <a:rPr lang="fr-FR" sz="1100" b="0" dirty="0">
                <a:latin typeface="Verdana"/>
                <a:sym typeface="Wingdings" panose="05000000000000000000" pitchFamily="2" charset="2"/>
              </a:rPr>
              <a:t>pour être bénévoles en accompagnement scolaire. </a:t>
            </a:r>
            <a:endParaRPr kumimoji="0" lang="fr-FR" sz="1100" b="0" i="0" u="none" strike="noStrike" kern="1200" cap="none" spc="0" normalizeH="0" noProof="0" dirty="0" smtClean="0">
              <a:ln>
                <a:noFill/>
              </a:ln>
              <a:solidFill>
                <a:srgbClr val="333333"/>
              </a:solidFill>
              <a:effectLst/>
              <a:uLnTx/>
              <a:uFillTx/>
              <a:latin typeface="Verdana"/>
              <a:sym typeface="Wingdings" panose="05000000000000000000" pitchFamily="2" charset="2"/>
            </a:endParaRPr>
          </a:p>
          <a:p>
            <a:pPr marL="285750" lvl="0" indent="-285750" algn="just">
              <a:buFont typeface="Arial" pitchFamily="34" charset="0"/>
              <a:buChar char="•"/>
            </a:pPr>
            <a:r>
              <a:rPr lang="fr-FR" sz="1100" dirty="0" smtClean="0">
                <a:latin typeface="Verdana"/>
                <a:sym typeface="Wingdings" panose="05000000000000000000" pitchFamily="2" charset="2"/>
              </a:rPr>
              <a:t>Parents parisiens : </a:t>
            </a:r>
            <a:r>
              <a:rPr lang="fr-FR" sz="1100" b="0" dirty="0" smtClean="0">
                <a:latin typeface="Verdana"/>
                <a:sym typeface="Wingdings" panose="05000000000000000000" pitchFamily="2" charset="2"/>
              </a:rPr>
              <a:t>groupe d’échange parents </a:t>
            </a:r>
          </a:p>
          <a:p>
            <a:pPr marL="285750" lvl="0" indent="-285750" algn="just">
              <a:buFont typeface="Arial" pitchFamily="34" charset="0"/>
              <a:buChar char="•"/>
            </a:pPr>
            <a:r>
              <a:rPr kumimoji="0" lang="fr-FR" sz="1100" i="0" u="none" strike="noStrike" kern="1200" cap="none" spc="0" normalizeH="0" noProof="0" dirty="0" smtClean="0">
                <a:ln>
                  <a:noFill/>
                </a:ln>
                <a:solidFill>
                  <a:srgbClr val="333333"/>
                </a:solidFill>
                <a:effectLst/>
                <a:uLnTx/>
                <a:uFillTx/>
                <a:latin typeface="Verdana"/>
                <a:sym typeface="Wingdings" panose="05000000000000000000" pitchFamily="2" charset="2"/>
              </a:rPr>
              <a:t>Le centre social Accueil </a:t>
            </a:r>
            <a:r>
              <a:rPr kumimoji="0" lang="fr-FR" sz="1100" i="1" u="none" strike="noStrike" kern="1200" cap="none" spc="0" normalizeH="0" noProof="0" dirty="0" smtClean="0">
                <a:ln>
                  <a:noFill/>
                </a:ln>
                <a:solidFill>
                  <a:srgbClr val="333333"/>
                </a:solidFill>
                <a:effectLst/>
                <a:uLnTx/>
                <a:uFillTx/>
                <a:latin typeface="Verdana"/>
                <a:sym typeface="Wingdings" panose="05000000000000000000" pitchFamily="2" charset="2"/>
              </a:rPr>
              <a:t>Goutte d’or : </a:t>
            </a:r>
            <a:r>
              <a:rPr kumimoji="0" lang="fr-FR" sz="1100" b="0" i="1" u="none" strike="noStrike" kern="1200" cap="none" spc="0" normalizeH="0" noProof="0" dirty="0" smtClean="0">
                <a:ln>
                  <a:noFill/>
                </a:ln>
                <a:solidFill>
                  <a:srgbClr val="333333"/>
                </a:solidFill>
                <a:effectLst/>
                <a:uLnTx/>
                <a:uFillTx/>
                <a:latin typeface="Verdana"/>
                <a:sym typeface="Wingdings" panose="05000000000000000000" pitchFamily="2" charset="2"/>
              </a:rPr>
              <a:t>organisation de la </a:t>
            </a:r>
            <a:r>
              <a:rPr lang="fr-FR" sz="1100" b="0" i="1" dirty="0" smtClean="0">
                <a:latin typeface="Verdana"/>
                <a:sym typeface="Wingdings" panose="05000000000000000000" pitchFamily="2" charset="2"/>
              </a:rPr>
              <a:t>semaine </a:t>
            </a:r>
            <a:r>
              <a:rPr kumimoji="0" lang="fr-FR" sz="1100" b="0" i="1" u="none" strike="noStrike" kern="1200" cap="none" spc="0" normalizeH="0" noProof="0" dirty="0" smtClean="0">
                <a:ln>
                  <a:noFill/>
                </a:ln>
                <a:solidFill>
                  <a:srgbClr val="333333"/>
                </a:solidFill>
                <a:effectLst/>
                <a:uLnTx/>
                <a:uFillTx/>
                <a:latin typeface="Verdana"/>
                <a:sym typeface="Wingdings" panose="05000000000000000000" pitchFamily="2" charset="2"/>
              </a:rPr>
              <a:t>du livre </a:t>
            </a:r>
          </a:p>
          <a:p>
            <a:pPr marL="285750" lvl="0" indent="-285750" algn="just">
              <a:buFont typeface="Arial" pitchFamily="34" charset="0"/>
              <a:buChar char="•"/>
            </a:pPr>
            <a:r>
              <a:rPr lang="fr-FR" sz="1100" i="1" noProof="0" dirty="0" smtClean="0">
                <a:latin typeface="Verdana"/>
                <a:sym typeface="Wingdings" panose="05000000000000000000" pitchFamily="2" charset="2"/>
              </a:rPr>
              <a:t>La Main à la pâte : </a:t>
            </a:r>
            <a:r>
              <a:rPr lang="fr-FR" sz="1100" b="0" i="1" noProof="0" dirty="0" smtClean="0">
                <a:latin typeface="Verdana"/>
                <a:sym typeface="Wingdings" panose="05000000000000000000" pitchFamily="2" charset="2"/>
              </a:rPr>
              <a:t>mise en place d’ateliers scientifiques </a:t>
            </a:r>
            <a:endParaRPr kumimoji="0" lang="fr-FR" sz="1100" b="0" i="1" u="none" strike="noStrike" kern="1200" cap="none" spc="0" normalizeH="0" noProof="0" dirty="0">
              <a:ln>
                <a:noFill/>
              </a:ln>
              <a:solidFill>
                <a:srgbClr val="333333"/>
              </a:solidFill>
              <a:effectLst/>
              <a:uLnTx/>
              <a:uFillTx/>
              <a:latin typeface="Verdana"/>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sp>
        <p:nvSpPr>
          <p:cNvPr id="11" name="Rectangle 10"/>
          <p:cNvSpPr/>
          <p:nvPr/>
        </p:nvSpPr>
        <p:spPr>
          <a:xfrm>
            <a:off x="357910" y="1005720"/>
            <a:ext cx="2561072" cy="485111"/>
          </a:xfrm>
          <a:prstGeom prst="rect">
            <a:avLst/>
          </a:prstGeom>
          <a:solidFill>
            <a:schemeClr val="accent1"/>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dirty="0">
                <a:solidFill>
                  <a:prstClr val="white"/>
                </a:solidFill>
                <a:latin typeface="Verdana"/>
              </a:rPr>
              <a:t>LES PARTENAIRES</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sp>
        <p:nvSpPr>
          <p:cNvPr id="16" name="Titre 1"/>
          <p:cNvSpPr txBox="1">
            <a:spLocks/>
          </p:cNvSpPr>
          <p:nvPr/>
        </p:nvSpPr>
        <p:spPr>
          <a:xfrm>
            <a:off x="321786" y="3"/>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L’accompagnement scolaire</a:t>
            </a:r>
          </a:p>
        </p:txBody>
      </p:sp>
      <p:cxnSp>
        <p:nvCxnSpPr>
          <p:cNvPr id="18" name="Connecteur droit 17"/>
          <p:cNvCxnSpPr/>
          <p:nvPr/>
        </p:nvCxnSpPr>
        <p:spPr>
          <a:xfrm>
            <a:off x="354656" y="865345"/>
            <a:ext cx="1134428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Espace réservé du texte 4"/>
          <p:cNvSpPr txBox="1">
            <a:spLocks/>
          </p:cNvSpPr>
          <p:nvPr/>
        </p:nvSpPr>
        <p:spPr>
          <a:xfrm>
            <a:off x="72936" y="1592564"/>
            <a:ext cx="6125849" cy="786163"/>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100" b="0" noProof="0" dirty="0">
                <a:latin typeface="Verdana"/>
                <a:sym typeface="Wingdings" panose="05000000000000000000" pitchFamily="2" charset="2"/>
              </a:rPr>
              <a:t>Dans le cadre de son action d’accompagnement scolaire ADOS a mis en place plusieurs partenariats dans une optique de complémentarité et de cohérence avec différents acteurs et/ou pour proposer des projets complémentaires à son action d’accompagnement scolaire </a:t>
            </a:r>
            <a:endParaRPr kumimoji="0" lang="fr-FR" sz="1100" b="0" i="0" u="none" strike="noStrike" kern="1200" cap="none" spc="0" normalizeH="0" baseline="0" noProof="0" dirty="0">
              <a:ln>
                <a:noFill/>
              </a:ln>
              <a:solidFill>
                <a:srgbClr val="333333"/>
              </a:solidFill>
              <a:effectLst/>
              <a:uLnTx/>
              <a:uFillTx/>
              <a:latin typeface="Verdana"/>
              <a:sym typeface="Wingdings" panose="05000000000000000000" pitchFamily="2" charset="2"/>
            </a:endParaRPr>
          </a:p>
        </p:txBody>
      </p:sp>
      <p:cxnSp>
        <p:nvCxnSpPr>
          <p:cNvPr id="30" name="Connecteur droit 29"/>
          <p:cNvCxnSpPr/>
          <p:nvPr/>
        </p:nvCxnSpPr>
        <p:spPr>
          <a:xfrm>
            <a:off x="321786" y="2487253"/>
            <a:ext cx="5128653" cy="0"/>
          </a:xfrm>
          <a:prstGeom prst="line">
            <a:avLst/>
          </a:prstGeom>
          <a:noFill/>
          <a:ln w="9525" cap="flat" cmpd="sng" algn="ctr">
            <a:solidFill>
              <a:schemeClr val="accent1"/>
            </a:solidFill>
            <a:prstDash val="solid"/>
          </a:ln>
          <a:effectLst/>
        </p:spPr>
      </p:cxnSp>
      <p:sp>
        <p:nvSpPr>
          <p:cNvPr id="2" name="Rectangle à coins arrondis 1"/>
          <p:cNvSpPr/>
          <p:nvPr/>
        </p:nvSpPr>
        <p:spPr>
          <a:xfrm>
            <a:off x="7637813" y="3551164"/>
            <a:ext cx="3926344" cy="113377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0" name="Espace réservé du texte 4"/>
          <p:cNvSpPr txBox="1">
            <a:spLocks/>
          </p:cNvSpPr>
          <p:nvPr/>
        </p:nvSpPr>
        <p:spPr>
          <a:xfrm>
            <a:off x="7757524" y="3623404"/>
            <a:ext cx="3806633" cy="989296"/>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100" dirty="0">
                <a:solidFill>
                  <a:schemeClr val="bg1"/>
                </a:solidFill>
                <a:latin typeface="Verdana"/>
                <a:sym typeface="Wingdings" panose="05000000000000000000" pitchFamily="2" charset="2"/>
              </a:rPr>
              <a:t>Ces différents partenariats s’inscrivent dans le temps ce qui permet au fil des ans de consolider les actions communes et de développer des liens de confiance </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kumimoji="0" lang="fr-FR" sz="1100" b="0" i="0" u="none" strike="noStrike" kern="1200" cap="none" spc="0" normalizeH="0" baseline="0" noProof="0" dirty="0">
              <a:ln>
                <a:noFill/>
              </a:ln>
              <a:solidFill>
                <a:schemeClr val="bg1"/>
              </a:solidFill>
              <a:effectLst/>
              <a:uLnTx/>
              <a:uFillTx/>
              <a:latin typeface="Verdana"/>
              <a:sym typeface="Wingdings" panose="05000000000000000000" pitchFamily="2" charset="2"/>
            </a:endParaRPr>
          </a:p>
        </p:txBody>
      </p:sp>
    </p:spTree>
    <p:extLst>
      <p:ext uri="{BB962C8B-B14F-4D97-AF65-F5344CB8AC3E}">
        <p14:creationId xmlns:p14="http://schemas.microsoft.com/office/powerpoint/2010/main" val="3274064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re 1"/>
          <p:cNvSpPr txBox="1">
            <a:spLocks/>
          </p:cNvSpPr>
          <p:nvPr/>
        </p:nvSpPr>
        <p:spPr>
          <a:xfrm>
            <a:off x="321786" y="3"/>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L’accompagnement </a:t>
            </a:r>
            <a:r>
              <a:rPr lang="fr-FR" sz="4000" dirty="0" smtClean="0"/>
              <a:t>scolaire en images </a:t>
            </a:r>
            <a:endParaRPr lang="fr-FR" sz="4000" dirty="0"/>
          </a:p>
        </p:txBody>
      </p:sp>
      <p:cxnSp>
        <p:nvCxnSpPr>
          <p:cNvPr id="18" name="Connecteur droit 17"/>
          <p:cNvCxnSpPr/>
          <p:nvPr/>
        </p:nvCxnSpPr>
        <p:spPr>
          <a:xfrm>
            <a:off x="354656" y="865345"/>
            <a:ext cx="1134428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Rectangle à coins arrondis 1"/>
          <p:cNvSpPr/>
          <p:nvPr/>
        </p:nvSpPr>
        <p:spPr>
          <a:xfrm>
            <a:off x="321786" y="1164567"/>
            <a:ext cx="11574040" cy="525348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10120934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996856"/>
            <a:ext cx="9144000" cy="3417489"/>
          </a:xfrm>
        </p:spPr>
        <p:txBody>
          <a:bodyPr>
            <a:normAutofit/>
          </a:bodyPr>
          <a:lstStyle/>
          <a:p>
            <a:r>
              <a:rPr lang="fr-FR" dirty="0"/>
              <a:t/>
            </a:r>
            <a:br>
              <a:rPr lang="fr-FR" dirty="0"/>
            </a:br>
            <a:r>
              <a:rPr lang="fr-FR" dirty="0"/>
              <a:t/>
            </a:r>
            <a:br>
              <a:rPr lang="fr-FR" dirty="0"/>
            </a:br>
            <a:r>
              <a:rPr lang="fr-FR" sz="5300" b="1" dirty="0">
                <a:solidFill>
                  <a:schemeClr val="accent6"/>
                </a:solidFill>
                <a:latin typeface="Verdana" panose="020B0604030504040204" pitchFamily="34" charset="0"/>
                <a:ea typeface="Verdana" panose="020B0604030504040204" pitchFamily="34" charset="0"/>
                <a:cs typeface="Verdana" panose="020B0604030504040204" pitchFamily="34" charset="0"/>
              </a:rPr>
              <a:t>LES ACTIONS LOISIRS </a:t>
            </a:r>
            <a:r>
              <a:rPr lang="fr-FR" sz="5300" b="1"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ENFANTS/JEUNES</a:t>
            </a:r>
            <a:endParaRPr lang="fr-FR" sz="5300" b="1" dirty="0">
              <a:solidFill>
                <a:schemeClr val="accent6"/>
              </a:solidFill>
              <a:latin typeface="Verdana" panose="020B0604030504040204" pitchFamily="34" charset="0"/>
              <a:ea typeface="Verdana" panose="020B0604030504040204" pitchFamily="34" charset="0"/>
              <a:cs typeface="Verdana" panose="020B0604030504040204" pitchFamily="34" charset="0"/>
            </a:endParaRPr>
          </a:p>
        </p:txBody>
      </p:sp>
      <p:sp>
        <p:nvSpPr>
          <p:cNvPr id="3" name="Sous-titre 2"/>
          <p:cNvSpPr>
            <a:spLocks noGrp="1"/>
          </p:cNvSpPr>
          <p:nvPr>
            <p:ph type="subTitle" idx="1"/>
          </p:nvPr>
        </p:nvSpPr>
        <p:spPr>
          <a:xfrm>
            <a:off x="1494336" y="4411334"/>
            <a:ext cx="9144000" cy="1655762"/>
          </a:xfrm>
        </p:spPr>
        <p:txBody>
          <a:bodyPr/>
          <a:lstStyle/>
          <a:p>
            <a:endParaRPr lang="fr-FR" dirty="0"/>
          </a:p>
        </p:txBody>
      </p:sp>
      <p:pic>
        <p:nvPicPr>
          <p:cNvPr id="4" name="Picture 2" descr="Afficher l'image d'origin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378605" y="1045828"/>
            <a:ext cx="5375463" cy="176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0015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texte 4"/>
          <p:cNvSpPr txBox="1">
            <a:spLocks/>
          </p:cNvSpPr>
          <p:nvPr/>
        </p:nvSpPr>
        <p:spPr>
          <a:xfrm>
            <a:off x="0" y="1463339"/>
            <a:ext cx="7443845" cy="2241946"/>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r>
              <a:rPr lang="fr-FR" sz="1100" b="0" dirty="0">
                <a:latin typeface="Verdana" panose="020B0604030504040204" pitchFamily="34" charset="0"/>
                <a:ea typeface="Verdana" panose="020B0604030504040204" pitchFamily="34" charset="0"/>
                <a:cs typeface="Verdana" panose="020B0604030504040204" pitchFamily="34" charset="0"/>
              </a:rPr>
              <a:t>Le loisir à ADOS n’est pas une fin en soi et ne peut, dans sa conception et son organisation être dissocier de l’accompagnement scolaire. Les loisirs sont une partie intégrante du projet associatif.</a:t>
            </a:r>
          </a:p>
          <a:p>
            <a:r>
              <a:rPr lang="fr-FR" sz="1100" b="0" dirty="0">
                <a:latin typeface="Verdana" panose="020B0604030504040204" pitchFamily="34" charset="0"/>
                <a:ea typeface="Verdana" panose="020B0604030504040204" pitchFamily="34" charset="0"/>
                <a:cs typeface="Verdana" panose="020B0604030504040204" pitchFamily="34" charset="0"/>
              </a:rPr>
              <a:t>La réussite scolaire étant étroitement liée à l’épanouissement global de l’enfant, les loisirs apparaissent comme un outil complémentaire à travers lequel l’équipe s’efforce par le biais </a:t>
            </a:r>
            <a:r>
              <a:rPr lang="fr-FR" sz="1100" b="0" dirty="0" smtClean="0">
                <a:latin typeface="Verdana" panose="020B0604030504040204" pitchFamily="34" charset="0"/>
                <a:ea typeface="Verdana" panose="020B0604030504040204" pitchFamily="34" charset="0"/>
                <a:cs typeface="Verdana" panose="020B0604030504040204" pitchFamily="34" charset="0"/>
              </a:rPr>
              <a:t>d’activités, </a:t>
            </a:r>
            <a:r>
              <a:rPr lang="fr-FR" sz="1100" b="0" dirty="0">
                <a:latin typeface="Verdana" panose="020B0604030504040204" pitchFamily="34" charset="0"/>
                <a:ea typeface="Verdana" panose="020B0604030504040204" pitchFamily="34" charset="0"/>
                <a:cs typeface="Verdana" panose="020B0604030504040204" pitchFamily="34" charset="0"/>
              </a:rPr>
              <a:t>de sorties et de projets, de développer des compétences chez les jeunes capitalisables dans le domaine scolaire et plus généralement dans l’insertion dans la société.</a:t>
            </a:r>
          </a:p>
          <a:p>
            <a:r>
              <a:rPr lang="fr-FR" sz="1100" b="0" dirty="0">
                <a:latin typeface="Verdana" panose="020B0604030504040204" pitchFamily="34" charset="0"/>
                <a:ea typeface="Verdana" panose="020B0604030504040204" pitchFamily="34" charset="0"/>
                <a:cs typeface="Verdana" panose="020B0604030504040204" pitchFamily="34" charset="0"/>
              </a:rPr>
              <a:t>Le loisir est également un levier qui permet aux animateurs et bénévoles d’entretenir des rapports différents, de créer des liens de confiance qui permettent un meilleur suivi des jeunes à l’accompagnement scolaire et éviter certaines situations propices au décrochage </a:t>
            </a:r>
            <a:r>
              <a:rPr lang="fr-FR" sz="1100" b="0" dirty="0" smtClean="0">
                <a:latin typeface="Verdana" panose="020B0604030504040204" pitchFamily="34" charset="0"/>
                <a:ea typeface="Verdana" panose="020B0604030504040204" pitchFamily="34" charset="0"/>
                <a:cs typeface="Verdana" panose="020B0604030504040204" pitchFamily="34" charset="0"/>
              </a:rPr>
              <a:t>scolaire.</a:t>
            </a:r>
          </a:p>
          <a:p>
            <a:r>
              <a:rPr kumimoji="0" lang="fr-FR" sz="1100" b="0" i="0" u="none" strike="noStrike" kern="1200" cap="none" spc="0" normalizeH="0" baseline="0" noProof="0" dirty="0" smtClean="0">
                <a:ln>
                  <a:noFill/>
                </a:ln>
                <a:solidFill>
                  <a:srgbClr val="333333"/>
                </a:solidFill>
                <a:effectLst/>
                <a:uLnTx/>
                <a:uFillTx/>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Enfin</a:t>
            </a:r>
            <a:r>
              <a:rPr kumimoji="0" lang="fr-FR" sz="1100" b="0" i="0" u="none" strike="noStrike" kern="1200" cap="none" spc="0" normalizeH="0" noProof="0" dirty="0" smtClean="0">
                <a:ln>
                  <a:noFill/>
                </a:ln>
                <a:solidFill>
                  <a:srgbClr val="333333"/>
                </a:solidFill>
                <a:effectLst/>
                <a:uLnTx/>
                <a:uFillTx/>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le loisir est aussi prétexte à une ouverture culturelle, qui permet aux jeunes d’élargir leurs représentation du monde et ainsi  leur champs des possibles.</a:t>
            </a:r>
            <a:endParaRPr kumimoji="0" lang="fr-FR" sz="1100" b="0" i="0" u="none" strike="noStrike" kern="1200" cap="none" spc="0" normalizeH="0" baseline="0" noProof="0" dirty="0">
              <a:ln>
                <a:noFill/>
              </a:ln>
              <a:solidFill>
                <a:srgbClr val="333333"/>
              </a:solidFill>
              <a:effectLst/>
              <a:uLnTx/>
              <a:uFillTx/>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endParaRPr>
          </a:p>
        </p:txBody>
      </p:sp>
      <p:sp>
        <p:nvSpPr>
          <p:cNvPr id="11" name="Rectangle 10"/>
          <p:cNvSpPr/>
          <p:nvPr/>
        </p:nvSpPr>
        <p:spPr>
          <a:xfrm>
            <a:off x="354657" y="1008425"/>
            <a:ext cx="3311570" cy="369452"/>
          </a:xfrm>
          <a:prstGeom prst="rect">
            <a:avLst/>
          </a:prstGeom>
          <a:solidFill>
            <a:schemeClr val="accent6"/>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Verdana"/>
                <a:ea typeface="+mn-ea"/>
                <a:cs typeface="+mn-cs"/>
              </a:rPr>
              <a:t>PRÉSENTATION DE L’ACTION</a:t>
            </a:r>
          </a:p>
        </p:txBody>
      </p:sp>
      <p:sp>
        <p:nvSpPr>
          <p:cNvPr id="16" name="Titre 1"/>
          <p:cNvSpPr txBox="1">
            <a:spLocks/>
          </p:cNvSpPr>
          <p:nvPr/>
        </p:nvSpPr>
        <p:spPr>
          <a:xfrm>
            <a:off x="321786" y="3"/>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Les actions loisirs</a:t>
            </a:r>
          </a:p>
        </p:txBody>
      </p:sp>
      <p:cxnSp>
        <p:nvCxnSpPr>
          <p:cNvPr id="18" name="Connecteur droit 17"/>
          <p:cNvCxnSpPr/>
          <p:nvPr/>
        </p:nvCxnSpPr>
        <p:spPr>
          <a:xfrm>
            <a:off x="354656" y="865345"/>
            <a:ext cx="1134428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404343" y="3894923"/>
            <a:ext cx="3261884" cy="365122"/>
          </a:xfrm>
          <a:prstGeom prst="rect">
            <a:avLst/>
          </a:prstGeom>
          <a:solidFill>
            <a:schemeClr val="accent6"/>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dirty="0">
                <a:solidFill>
                  <a:prstClr val="white"/>
                </a:solidFill>
                <a:latin typeface="Verdana"/>
              </a:rPr>
              <a:t>LES PUBLICS / LES ACTIONS</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sp>
        <p:nvSpPr>
          <p:cNvPr id="21" name="Espace réservé du texte 4"/>
          <p:cNvSpPr txBox="1">
            <a:spLocks/>
          </p:cNvSpPr>
          <p:nvPr/>
        </p:nvSpPr>
        <p:spPr>
          <a:xfrm>
            <a:off x="230366" y="4386470"/>
            <a:ext cx="4986068" cy="3257609"/>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kumimoji="0" lang="fr-FR" sz="11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rPr>
              <a:t>Les jeunes accueillis sur le loisirs sont en grande majorité des jeunes fréquentant</a:t>
            </a:r>
            <a:r>
              <a:rPr kumimoji="0" lang="fr-FR" sz="1100" b="0" i="0" u="none" strike="noStrike" kern="1200" cap="none" spc="0" normalizeH="0" noProof="0" dirty="0">
                <a:ln>
                  <a:noFill/>
                </a:ln>
                <a:solidFill>
                  <a:srgbClr val="333333"/>
                </a:solidFill>
                <a:effectLst/>
                <a:uLnTx/>
                <a:uFillTx/>
                <a:latin typeface="Verdana"/>
                <a:ea typeface="+mn-ea"/>
                <a:cs typeface="+mn-cs"/>
                <a:sym typeface="Wingdings" panose="05000000000000000000" pitchFamily="2" charset="2"/>
              </a:rPr>
              <a:t> l’accompagnement scolaire, mais pas uniquement.</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100" b="0" dirty="0">
                <a:latin typeface="Verdana"/>
                <a:sym typeface="Wingdings" panose="05000000000000000000" pitchFamily="2" charset="2"/>
              </a:rPr>
              <a:t>Le loisirs à ADOS c’est </a:t>
            </a:r>
            <a:r>
              <a:rPr lang="fr-FR" sz="1100" b="0" dirty="0" smtClean="0">
                <a:latin typeface="Verdana"/>
                <a:sym typeface="Wingdings" panose="05000000000000000000" pitchFamily="2" charset="2"/>
              </a:rPr>
              <a:t>:</a:t>
            </a:r>
          </a:p>
          <a:p>
            <a:pPr marL="0" marR="0" lvl="0" indent="0" defTabSz="1028700" rtl="0" eaLnBrk="1" fontAlgn="auto" latinLnBrk="0" hangingPunct="1">
              <a:lnSpc>
                <a:spcPct val="100000"/>
              </a:lnSpc>
              <a:spcBef>
                <a:spcPct val="20000"/>
              </a:spcBef>
              <a:spcAft>
                <a:spcPts val="0"/>
              </a:spcAft>
              <a:buClrTx/>
              <a:buSzTx/>
              <a:buFont typeface="Arial" pitchFamily="34" charset="0"/>
              <a:buNone/>
              <a:tabLst/>
              <a:defRPr/>
            </a:pPr>
            <a:endParaRPr lang="fr-FR" sz="1100" b="0" dirty="0" smtClean="0">
              <a:latin typeface="Verdana"/>
              <a:sym typeface="Wingdings" panose="05000000000000000000" pitchFamily="2" charset="2"/>
            </a:endParaRPr>
          </a:p>
          <a:p>
            <a:pPr marL="171450" indent="-171450" algn="just">
              <a:buFont typeface="Arial" panose="020B0604020202020204" pitchFamily="34" charset="0"/>
              <a:buChar char="•"/>
              <a:defRPr/>
            </a:pPr>
            <a:r>
              <a:rPr lang="fr-FR" sz="1100" b="0" dirty="0" smtClean="0">
                <a:latin typeface="Verdana"/>
                <a:sym typeface="Wingdings" panose="05000000000000000000" pitchFamily="2" charset="2"/>
              </a:rPr>
              <a:t>76 </a:t>
            </a:r>
            <a:r>
              <a:rPr lang="fr-FR" sz="1100" b="0" dirty="0">
                <a:latin typeface="Verdana"/>
                <a:sym typeface="Wingdings" panose="05000000000000000000" pitchFamily="2" charset="2"/>
              </a:rPr>
              <a:t>jeunes de 6 à 10 ans </a:t>
            </a:r>
          </a:p>
          <a:p>
            <a:pPr marL="171450" marR="0" lvl="0" indent="-171450" algn="just" defTabSz="10287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fr-FR" sz="1100" b="0" dirty="0" smtClean="0">
                <a:latin typeface="Verdana"/>
                <a:sym typeface="Wingdings" panose="05000000000000000000" pitchFamily="2" charset="2"/>
              </a:rPr>
              <a:t>44 jeunes de 11 à 14 ans </a:t>
            </a:r>
          </a:p>
          <a:p>
            <a:pPr marL="171450" marR="0" lvl="0" indent="-171450" algn="just" defTabSz="10287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fr-FR" sz="1100" b="0" dirty="0" smtClean="0">
                <a:latin typeface="Verdana"/>
                <a:sym typeface="Wingdings" panose="05000000000000000000" pitchFamily="2" charset="2"/>
              </a:rPr>
              <a:t>25 jeunes de 15 à 17 ans </a:t>
            </a:r>
          </a:p>
          <a:p>
            <a:pPr marL="171450" marR="0" lvl="0" indent="-171450" algn="just" defTabSz="10287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lang="fr-FR" sz="1100" b="0" dirty="0">
              <a:latin typeface="Verdana"/>
              <a:sym typeface="Wingdings" panose="05000000000000000000" pitchFamily="2" charset="2"/>
            </a:endParaRP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kumimoji="0" lang="fr-FR" sz="1100" b="0" i="1" u="none" strike="noStrike" kern="1200" cap="none" spc="0" normalizeH="0" noProof="0" dirty="0" smtClean="0">
              <a:ln>
                <a:noFill/>
              </a:ln>
              <a:solidFill>
                <a:srgbClr val="333333"/>
              </a:solidFill>
              <a:effectLst/>
              <a:uLnTx/>
              <a:uFillTx/>
              <a:latin typeface="Verdana"/>
              <a:ea typeface="+mn-ea"/>
              <a:cs typeface="+mn-cs"/>
              <a:sym typeface="Wingdings" panose="05000000000000000000" pitchFamily="2" charset="2"/>
            </a:endParaRP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lang="fr-FR" sz="1100" b="0" dirty="0">
              <a:latin typeface="Verdana"/>
              <a:sym typeface="Wingdings" panose="05000000000000000000" pitchFamily="2" charset="2"/>
            </a:endParaRP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kumimoji="0" lang="fr-FR" sz="1100" b="0" i="0" u="none" strike="noStrike" kern="1200" cap="none" spc="0" normalizeH="0" noProof="0" dirty="0" smtClean="0">
              <a:ln>
                <a:noFill/>
              </a:ln>
              <a:solidFill>
                <a:srgbClr val="333333"/>
              </a:solidFill>
              <a:effectLst/>
              <a:uLnTx/>
              <a:uFillTx/>
              <a:latin typeface="Verdana"/>
              <a:ea typeface="+mn-ea"/>
              <a:cs typeface="+mn-cs"/>
              <a:sym typeface="Wingdings" panose="05000000000000000000" pitchFamily="2" charset="2"/>
            </a:endParaRP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lang="fr-FR" sz="1100" b="0" dirty="0">
              <a:latin typeface="Verdana"/>
              <a:sym typeface="Wingdings" panose="05000000000000000000" pitchFamily="2" charset="2"/>
            </a:endParaRP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kumimoji="0" lang="fr-FR" sz="1100" b="0" i="0" u="none" strike="noStrike" kern="1200" cap="none" spc="0" normalizeH="0" noProof="0" dirty="0" smtClean="0">
              <a:ln>
                <a:noFill/>
              </a:ln>
              <a:solidFill>
                <a:srgbClr val="333333"/>
              </a:solidFill>
              <a:effectLst/>
              <a:uLnTx/>
              <a:uFillTx/>
              <a:latin typeface="Verdana"/>
              <a:ea typeface="+mn-ea"/>
              <a:cs typeface="+mn-cs"/>
              <a:sym typeface="Wingdings" panose="05000000000000000000" pitchFamily="2" charset="2"/>
            </a:endParaRP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lang="fr-FR" sz="1100" b="0" dirty="0">
              <a:latin typeface="Verdana"/>
              <a:sym typeface="Wingdings" panose="05000000000000000000" pitchFamily="2" charset="2"/>
            </a:endParaRP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kumimoji="0" lang="fr-FR" sz="1100" b="0" i="0" u="none" strike="noStrike" kern="1200" cap="none" spc="0" normalizeH="0" noProof="0" dirty="0">
              <a:ln>
                <a:noFill/>
              </a:ln>
              <a:solidFill>
                <a:srgbClr val="333333"/>
              </a:solidFill>
              <a:effectLst/>
              <a:uLnTx/>
              <a:uFillTx/>
              <a:latin typeface="Verdana"/>
              <a:ea typeface="+mn-ea"/>
              <a:cs typeface="+mn-cs"/>
              <a:sym typeface="Wingdings" panose="05000000000000000000" pitchFamily="2" charset="2"/>
            </a:endParaRPr>
          </a:p>
        </p:txBody>
      </p:sp>
      <p:cxnSp>
        <p:nvCxnSpPr>
          <p:cNvPr id="23" name="Connecteur droit 22"/>
          <p:cNvCxnSpPr/>
          <p:nvPr/>
        </p:nvCxnSpPr>
        <p:spPr>
          <a:xfrm>
            <a:off x="354656" y="3768497"/>
            <a:ext cx="5128653" cy="0"/>
          </a:xfrm>
          <a:prstGeom prst="line">
            <a:avLst/>
          </a:prstGeom>
          <a:noFill/>
          <a:ln w="9525" cap="flat" cmpd="sng" algn="ctr">
            <a:solidFill>
              <a:schemeClr val="accent6"/>
            </a:solidFill>
            <a:prstDash val="solid"/>
          </a:ln>
          <a:effectLst/>
        </p:spPr>
      </p:cxnSp>
    </p:spTree>
    <p:extLst>
      <p:ext uri="{BB962C8B-B14F-4D97-AF65-F5344CB8AC3E}">
        <p14:creationId xmlns:p14="http://schemas.microsoft.com/office/powerpoint/2010/main" val="16489833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texte 4"/>
          <p:cNvSpPr txBox="1">
            <a:spLocks/>
          </p:cNvSpPr>
          <p:nvPr/>
        </p:nvSpPr>
        <p:spPr>
          <a:xfrm>
            <a:off x="26952" y="2139829"/>
            <a:ext cx="6875248" cy="1334005"/>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r>
              <a:rPr kumimoji="0" lang="fr-FR" sz="1000" b="0" i="0" u="none" strike="noStrike" kern="1200" cap="none" spc="0" normalizeH="0" noProof="0" dirty="0">
                <a:ln>
                  <a:noFill/>
                </a:ln>
                <a:solidFill>
                  <a:srgbClr val="333333"/>
                </a:solidFill>
                <a:effectLst/>
                <a:uLnTx/>
                <a:uFillTx/>
                <a:latin typeface="Verdana"/>
                <a:sym typeface="Wingdings" panose="05000000000000000000" pitchFamily="2" charset="2"/>
              </a:rPr>
              <a:t>L’accueil de loisirs fonctionne seulement sur les vacances scolaires d’octobre à mi Août. Il est divisé en 2 secteurs (6/10 ans et </a:t>
            </a:r>
            <a:r>
              <a:rPr kumimoji="0" lang="fr-FR" sz="1000" b="0" i="0" u="none" strike="noStrike" kern="1200" cap="none" spc="0" normalizeH="0" noProof="0" dirty="0" smtClean="0">
                <a:ln>
                  <a:noFill/>
                </a:ln>
                <a:solidFill>
                  <a:srgbClr val="333333"/>
                </a:solidFill>
                <a:effectLst/>
                <a:uLnTx/>
                <a:uFillTx/>
                <a:latin typeface="Verdana"/>
                <a:sym typeface="Wingdings" panose="05000000000000000000" pitchFamily="2" charset="2"/>
              </a:rPr>
              <a:t>11/14 </a:t>
            </a:r>
            <a:r>
              <a:rPr kumimoji="0" lang="fr-FR" sz="1000" b="0" i="0" u="none" strike="noStrike" kern="1200" cap="none" spc="0" normalizeH="0" noProof="0" dirty="0">
                <a:ln>
                  <a:noFill/>
                </a:ln>
                <a:solidFill>
                  <a:srgbClr val="333333"/>
                </a:solidFill>
                <a:effectLst/>
                <a:uLnTx/>
                <a:uFillTx/>
                <a:latin typeface="Verdana"/>
                <a:sym typeface="Wingdings" panose="05000000000000000000" pitchFamily="2" charset="2"/>
              </a:rPr>
              <a:t>ans). Il est ouvert de 13h à </a:t>
            </a:r>
            <a:r>
              <a:rPr kumimoji="0" lang="fr-FR" sz="1000" b="0" i="0" u="none" strike="noStrike" kern="1200" cap="none" spc="0" normalizeH="0" noProof="0" dirty="0" smtClean="0">
                <a:ln>
                  <a:noFill/>
                </a:ln>
                <a:solidFill>
                  <a:srgbClr val="333333"/>
                </a:solidFill>
                <a:effectLst/>
                <a:uLnTx/>
                <a:uFillTx/>
                <a:latin typeface="Verdana"/>
                <a:sym typeface="Wingdings" panose="05000000000000000000" pitchFamily="2" charset="2"/>
              </a:rPr>
              <a:t>19h </a:t>
            </a:r>
            <a:r>
              <a:rPr kumimoji="0" lang="fr-FR" sz="1000" b="0" i="0" u="none" strike="noStrike" kern="1200" cap="none" spc="0" normalizeH="0" noProof="0" dirty="0">
                <a:ln>
                  <a:noFill/>
                </a:ln>
                <a:solidFill>
                  <a:srgbClr val="333333"/>
                </a:solidFill>
                <a:effectLst/>
                <a:uLnTx/>
                <a:uFillTx/>
                <a:latin typeface="Verdana"/>
                <a:sym typeface="Wingdings" panose="05000000000000000000" pitchFamily="2" charset="2"/>
              </a:rPr>
              <a:t>ou de 10h à </a:t>
            </a:r>
            <a:r>
              <a:rPr kumimoji="0" lang="fr-FR" sz="1000" b="0" i="0" u="none" strike="noStrike" kern="1200" cap="none" spc="0" normalizeH="0" noProof="0" dirty="0" smtClean="0">
                <a:ln>
                  <a:noFill/>
                </a:ln>
                <a:solidFill>
                  <a:srgbClr val="333333"/>
                </a:solidFill>
                <a:effectLst/>
                <a:uLnTx/>
                <a:uFillTx/>
                <a:latin typeface="Verdana"/>
                <a:sym typeface="Wingdings" panose="05000000000000000000" pitchFamily="2" charset="2"/>
              </a:rPr>
              <a:t>19h </a:t>
            </a:r>
            <a:r>
              <a:rPr kumimoji="0" lang="fr-FR" sz="1000" b="0" i="0" u="none" strike="noStrike" kern="1200" cap="none" spc="0" normalizeH="0" noProof="0" dirty="0">
                <a:ln>
                  <a:noFill/>
                </a:ln>
                <a:solidFill>
                  <a:srgbClr val="333333"/>
                </a:solidFill>
                <a:effectLst/>
                <a:uLnTx/>
                <a:uFillTx/>
                <a:latin typeface="Verdana"/>
                <a:sym typeface="Wingdings" panose="05000000000000000000" pitchFamily="2" charset="2"/>
              </a:rPr>
              <a:t>en fonctions des animations et des sorties.</a:t>
            </a: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r>
              <a:rPr lang="fr-FR" sz="1000" b="0" dirty="0">
                <a:latin typeface="Verdana"/>
                <a:sym typeface="Wingdings" panose="05000000000000000000" pitchFamily="2" charset="2"/>
              </a:rPr>
              <a:t>Il est encadré par les permanents de l’association et des stagiaires BAFA </a:t>
            </a: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r>
              <a:rPr kumimoji="0" lang="fr-FR" sz="1000" b="0" i="0" u="none" strike="noStrike" kern="1200" cap="none" spc="0" normalizeH="0" noProof="0" dirty="0">
                <a:ln>
                  <a:noFill/>
                </a:ln>
                <a:solidFill>
                  <a:srgbClr val="333333"/>
                </a:solidFill>
                <a:effectLst/>
                <a:uLnTx/>
                <a:uFillTx/>
                <a:latin typeface="Verdana"/>
                <a:sym typeface="Wingdings" panose="05000000000000000000" pitchFamily="2" charset="2"/>
              </a:rPr>
              <a:t>Un équilibre est fait dans les actions proposées (culture, sport, activités manuelles et d’éveil, sorties de loisirs…)</a:t>
            </a: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sp>
        <p:nvSpPr>
          <p:cNvPr id="11" name="Rectangle 10"/>
          <p:cNvSpPr/>
          <p:nvPr/>
        </p:nvSpPr>
        <p:spPr>
          <a:xfrm>
            <a:off x="354656" y="935918"/>
            <a:ext cx="2823973" cy="485111"/>
          </a:xfrm>
          <a:prstGeom prst="rect">
            <a:avLst/>
          </a:prstGeom>
          <a:solidFill>
            <a:schemeClr val="accent6"/>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dirty="0">
                <a:solidFill>
                  <a:prstClr val="white"/>
                </a:solidFill>
                <a:latin typeface="Verdana"/>
              </a:rPr>
              <a:t>COMMENT ÇA SE PASSE?</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sp>
        <p:nvSpPr>
          <p:cNvPr id="16" name="Titre 1"/>
          <p:cNvSpPr txBox="1">
            <a:spLocks/>
          </p:cNvSpPr>
          <p:nvPr/>
        </p:nvSpPr>
        <p:spPr>
          <a:xfrm>
            <a:off x="321786" y="3"/>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Les actions loisirs</a:t>
            </a:r>
          </a:p>
        </p:txBody>
      </p:sp>
      <p:cxnSp>
        <p:nvCxnSpPr>
          <p:cNvPr id="18" name="Connecteur droit 17"/>
          <p:cNvCxnSpPr/>
          <p:nvPr/>
        </p:nvCxnSpPr>
        <p:spPr>
          <a:xfrm>
            <a:off x="354656" y="865345"/>
            <a:ext cx="1134428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19" name="Espace réservé du texte 4"/>
          <p:cNvSpPr txBox="1">
            <a:spLocks/>
          </p:cNvSpPr>
          <p:nvPr/>
        </p:nvSpPr>
        <p:spPr>
          <a:xfrm>
            <a:off x="-114442" y="3555688"/>
            <a:ext cx="6868955" cy="570720"/>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285750" lvl="0" indent="-285750" algn="just">
              <a:buFont typeface="Arial" pitchFamily="34" charset="0"/>
              <a:buChar char="•"/>
            </a:pPr>
            <a:r>
              <a:rPr lang="fr-FR" sz="1000" b="0" dirty="0">
                <a:latin typeface="Verdana"/>
                <a:sym typeface="Wingdings" panose="05000000000000000000" pitchFamily="2" charset="2"/>
              </a:rPr>
              <a:t>Tous les mercredis après mdi sont proposés des ateliers hebdomadaires, ces ateliers sont gratuits et ouverts à tous. Une vingtaine de séance ont lieu chaque année. Ces ateliers sont encadrés par un permanent d’ADOS et des intervenants extérieurs </a:t>
            </a:r>
            <a:r>
              <a:rPr lang="fr-FR" sz="1000" b="0" dirty="0" smtClean="0">
                <a:latin typeface="Verdana"/>
                <a:sym typeface="Wingdings" panose="05000000000000000000" pitchFamily="2" charset="2"/>
              </a:rPr>
              <a:t>rémunérés ou bénévoles.</a:t>
            </a:r>
            <a:endParaRPr lang="fr-FR" sz="1000" b="0" dirty="0">
              <a:latin typeface="Verdana"/>
              <a:sym typeface="Wingdings" panose="05000000000000000000" pitchFamily="2" charset="2"/>
            </a:endParaRPr>
          </a:p>
        </p:txBody>
      </p:sp>
      <p:sp>
        <p:nvSpPr>
          <p:cNvPr id="21" name="Espace réservé du texte 4"/>
          <p:cNvSpPr txBox="1">
            <a:spLocks/>
          </p:cNvSpPr>
          <p:nvPr/>
        </p:nvSpPr>
        <p:spPr>
          <a:xfrm>
            <a:off x="203991" y="3281460"/>
            <a:ext cx="5784059" cy="309109"/>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dirty="0">
                <a:latin typeface="Verdana"/>
                <a:sym typeface="Wingdings" panose="05000000000000000000" pitchFamily="2" charset="2"/>
              </a:rPr>
              <a:t>Ateliers culturels et sportifs </a:t>
            </a:r>
            <a:r>
              <a:rPr lang="fr-FR" i="1" dirty="0">
                <a:latin typeface="Verdana"/>
                <a:sym typeface="Wingdings" panose="05000000000000000000" pitchFamily="2" charset="2"/>
              </a:rPr>
              <a:t>hebdomadaires</a:t>
            </a:r>
            <a:r>
              <a:rPr lang="fr-FR" dirty="0">
                <a:latin typeface="Verdana"/>
                <a:sym typeface="Wingdings" panose="05000000000000000000" pitchFamily="2" charset="2"/>
              </a:rPr>
              <a:t> </a:t>
            </a: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cxnSp>
        <p:nvCxnSpPr>
          <p:cNvPr id="23" name="Connecteur droit 22"/>
          <p:cNvCxnSpPr/>
          <p:nvPr/>
        </p:nvCxnSpPr>
        <p:spPr>
          <a:xfrm>
            <a:off x="527081" y="3357563"/>
            <a:ext cx="5128653" cy="0"/>
          </a:xfrm>
          <a:prstGeom prst="line">
            <a:avLst/>
          </a:prstGeom>
          <a:noFill/>
          <a:ln w="9525" cap="flat" cmpd="sng" algn="ctr">
            <a:solidFill>
              <a:schemeClr val="accent6"/>
            </a:solidFill>
            <a:prstDash val="solid"/>
          </a:ln>
          <a:effectLst/>
        </p:spPr>
      </p:cxnSp>
      <p:sp>
        <p:nvSpPr>
          <p:cNvPr id="22" name="Rectangle à coins arrondis 21"/>
          <p:cNvSpPr/>
          <p:nvPr/>
        </p:nvSpPr>
        <p:spPr>
          <a:xfrm>
            <a:off x="7479102" y="4503466"/>
            <a:ext cx="4352348" cy="2145268"/>
          </a:xfrm>
          <a:prstGeom prst="wedgeRoundRectCallout">
            <a:avLst>
              <a:gd name="adj1" fmla="val -69654"/>
              <a:gd name="adj2" fmla="val -30566"/>
              <a:gd name="adj3" fmla="val 16667"/>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marL="171450" indent="-171450" algn="ctr">
              <a:buFont typeface="Arial" panose="020B0604020202020204" pitchFamily="34" charset="0"/>
              <a:buChar char="•"/>
            </a:pPr>
            <a:r>
              <a:rPr lang="fr-FR" sz="1000" b="1" dirty="0" smtClean="0">
                <a:solidFill>
                  <a:schemeClr val="accent6"/>
                </a:solidFill>
              </a:rPr>
              <a:t>Rénovation et aménagement  du local 15/17</a:t>
            </a:r>
          </a:p>
          <a:p>
            <a:pPr marL="285750" indent="-285750" algn="ctr">
              <a:buFont typeface="Arial" panose="020B0604020202020204" pitchFamily="34" charset="0"/>
              <a:buChar char="•"/>
            </a:pPr>
            <a:r>
              <a:rPr lang="fr-FR" sz="1000" b="1" dirty="0">
                <a:solidFill>
                  <a:schemeClr val="accent6"/>
                </a:solidFill>
              </a:rPr>
              <a:t>E</a:t>
            </a:r>
            <a:r>
              <a:rPr lang="fr-FR" sz="1000" b="1" dirty="0" smtClean="0">
                <a:solidFill>
                  <a:schemeClr val="accent6"/>
                </a:solidFill>
              </a:rPr>
              <a:t>laboration du fonctionnement des Accueils libres en autonomie  </a:t>
            </a:r>
          </a:p>
          <a:p>
            <a:pPr marL="285750" indent="-285750" algn="ctr">
              <a:buFont typeface="Arial" panose="020B0604020202020204" pitchFamily="34" charset="0"/>
              <a:buChar char="•"/>
            </a:pPr>
            <a:r>
              <a:rPr lang="fr-FR" sz="1000" b="1" dirty="0" smtClean="0">
                <a:solidFill>
                  <a:schemeClr val="accent6"/>
                </a:solidFill>
              </a:rPr>
              <a:t>Mise en place d’un séjour à </a:t>
            </a:r>
            <a:r>
              <a:rPr lang="fr-FR" sz="1000" b="1" dirty="0" err="1" smtClean="0">
                <a:solidFill>
                  <a:schemeClr val="accent6"/>
                </a:solidFill>
              </a:rPr>
              <a:t>Meshers</a:t>
            </a:r>
            <a:r>
              <a:rPr lang="fr-FR" sz="1000" b="1" dirty="0" smtClean="0">
                <a:solidFill>
                  <a:schemeClr val="accent6"/>
                </a:solidFill>
              </a:rPr>
              <a:t> sur Gironde pour les 14/17 ans </a:t>
            </a:r>
          </a:p>
          <a:p>
            <a:pPr marL="285750" indent="-285750" algn="ctr">
              <a:buFont typeface="Arial" panose="020B0604020202020204" pitchFamily="34" charset="0"/>
              <a:buChar char="•"/>
            </a:pPr>
            <a:r>
              <a:rPr lang="fr-FR" sz="1000" b="1" dirty="0" smtClean="0">
                <a:solidFill>
                  <a:schemeClr val="accent6"/>
                </a:solidFill>
              </a:rPr>
              <a:t>Sorties culturelles en soirée </a:t>
            </a:r>
          </a:p>
          <a:p>
            <a:pPr marL="285750" indent="-285750" algn="ctr">
              <a:buFont typeface="Arial" panose="020B0604020202020204" pitchFamily="34" charset="0"/>
              <a:buChar char="•"/>
            </a:pPr>
            <a:r>
              <a:rPr lang="fr-FR" sz="1000" b="1" dirty="0" smtClean="0">
                <a:solidFill>
                  <a:schemeClr val="accent6"/>
                </a:solidFill>
              </a:rPr>
              <a:t>Bénévolat sur les actions de quartier : cross de la goutte d’or / fête de la goutte d’or/ la rue aux enfants </a:t>
            </a:r>
          </a:p>
          <a:p>
            <a:pPr marL="285750" indent="-285750" algn="ctr">
              <a:buFont typeface="Arial" panose="020B0604020202020204" pitchFamily="34" charset="0"/>
              <a:buChar char="•"/>
            </a:pPr>
            <a:r>
              <a:rPr lang="fr-FR" sz="1000" b="1" dirty="0" smtClean="0">
                <a:solidFill>
                  <a:schemeClr val="accent6"/>
                </a:solidFill>
              </a:rPr>
              <a:t>Bénévolat- au sein de la structure : accompagnement scolaire primaire</a:t>
            </a:r>
          </a:p>
          <a:p>
            <a:pPr marL="285750" indent="-285750" algn="ctr">
              <a:buFont typeface="Arial" panose="020B0604020202020204" pitchFamily="34" charset="0"/>
              <a:buChar char="•"/>
            </a:pPr>
            <a:r>
              <a:rPr lang="fr-FR" sz="1000" b="1" dirty="0" smtClean="0">
                <a:solidFill>
                  <a:schemeClr val="accent6"/>
                </a:solidFill>
              </a:rPr>
              <a:t>Implication des jeunes dans la vie de l’association ( ALSH des plus, jeunes, réunions parents …) </a:t>
            </a:r>
          </a:p>
          <a:p>
            <a:pPr marL="285750" indent="-285750" algn="ctr">
              <a:buFont typeface="Arial" panose="020B0604020202020204" pitchFamily="34" charset="0"/>
              <a:buChar char="•"/>
            </a:pPr>
            <a:r>
              <a:rPr lang="fr-FR" sz="1000" b="1" dirty="0" smtClean="0">
                <a:solidFill>
                  <a:schemeClr val="accent6"/>
                </a:solidFill>
              </a:rPr>
              <a:t>9 sorties culturelles en soirées.</a:t>
            </a:r>
          </a:p>
          <a:p>
            <a:pPr marL="285750" indent="-285750" algn="ctr">
              <a:buFont typeface="Arial" panose="020B0604020202020204" pitchFamily="34" charset="0"/>
              <a:buChar char="•"/>
            </a:pPr>
            <a:endParaRPr lang="fr-FR" sz="1000" b="1" dirty="0" smtClean="0">
              <a:solidFill>
                <a:schemeClr val="accent6"/>
              </a:solidFill>
            </a:endParaRPr>
          </a:p>
        </p:txBody>
      </p:sp>
      <p:sp>
        <p:nvSpPr>
          <p:cNvPr id="24" name="Espace réservé du texte 4"/>
          <p:cNvSpPr txBox="1">
            <a:spLocks/>
          </p:cNvSpPr>
          <p:nvPr/>
        </p:nvSpPr>
        <p:spPr>
          <a:xfrm>
            <a:off x="112574" y="1887565"/>
            <a:ext cx="5784059" cy="309109"/>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dirty="0" smtClean="0">
                <a:latin typeface="Verdana"/>
                <a:sym typeface="Wingdings" panose="05000000000000000000" pitchFamily="2" charset="2"/>
              </a:rPr>
              <a:t>Un Accueil </a:t>
            </a:r>
            <a:r>
              <a:rPr lang="fr-FR" dirty="0">
                <a:latin typeface="Verdana"/>
                <a:sym typeface="Wingdings" panose="05000000000000000000" pitchFamily="2" charset="2"/>
              </a:rPr>
              <a:t>de loisirs sans hébergement </a:t>
            </a: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sp>
        <p:nvSpPr>
          <p:cNvPr id="38" name="Espace réservé du texte 4"/>
          <p:cNvSpPr txBox="1">
            <a:spLocks/>
          </p:cNvSpPr>
          <p:nvPr/>
        </p:nvSpPr>
        <p:spPr>
          <a:xfrm>
            <a:off x="199377" y="4243143"/>
            <a:ext cx="5784059" cy="509164"/>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dirty="0">
                <a:latin typeface="Verdana"/>
                <a:sym typeface="Wingdings" panose="05000000000000000000" pitchFamily="2" charset="2"/>
              </a:rPr>
              <a:t>Aide à l’initiative, démarche participative, sorties culturelles en soirées </a:t>
            </a: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cxnSp>
        <p:nvCxnSpPr>
          <p:cNvPr id="39" name="Connecteur droit 38"/>
          <p:cNvCxnSpPr/>
          <p:nvPr/>
        </p:nvCxnSpPr>
        <p:spPr>
          <a:xfrm>
            <a:off x="527081" y="4243143"/>
            <a:ext cx="5128653" cy="0"/>
          </a:xfrm>
          <a:prstGeom prst="line">
            <a:avLst/>
          </a:prstGeom>
          <a:noFill/>
          <a:ln w="9525" cap="flat" cmpd="sng" algn="ctr">
            <a:solidFill>
              <a:schemeClr val="accent6"/>
            </a:solidFill>
            <a:prstDash val="solid"/>
          </a:ln>
          <a:effectLst/>
        </p:spPr>
      </p:cxnSp>
      <p:sp>
        <p:nvSpPr>
          <p:cNvPr id="40" name="Rectangle à coins arrondis 39"/>
          <p:cNvSpPr/>
          <p:nvPr/>
        </p:nvSpPr>
        <p:spPr>
          <a:xfrm>
            <a:off x="7560852" y="2171390"/>
            <a:ext cx="4339461" cy="1225868"/>
          </a:xfrm>
          <a:prstGeom prst="wedgeRoundRectCallout">
            <a:avLst>
              <a:gd name="adj1" fmla="val -68236"/>
              <a:gd name="adj2" fmla="val -29738"/>
              <a:gd name="adj3" fmla="val 16667"/>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marL="171450" indent="-171450" algn="ctr">
              <a:buFont typeface="Arial" panose="020B0604020202020204" pitchFamily="34" charset="0"/>
              <a:buChar char="•"/>
            </a:pPr>
            <a:r>
              <a:rPr lang="fr-FR" sz="1100" b="1" dirty="0">
                <a:solidFill>
                  <a:schemeClr val="accent6"/>
                </a:solidFill>
              </a:rPr>
              <a:t>18 sorties culturelles ( expos, musée,…) </a:t>
            </a:r>
          </a:p>
          <a:p>
            <a:pPr marL="171450" indent="-171450" algn="ctr">
              <a:buFont typeface="Arial" panose="020B0604020202020204" pitchFamily="34" charset="0"/>
              <a:buChar char="•"/>
            </a:pPr>
            <a:r>
              <a:rPr lang="fr-FR" sz="1100" b="1" dirty="0">
                <a:solidFill>
                  <a:schemeClr val="accent6"/>
                </a:solidFill>
              </a:rPr>
              <a:t>27 ateliers manuels/ activités sur place </a:t>
            </a:r>
          </a:p>
          <a:p>
            <a:pPr marL="171450" indent="-171450" algn="ctr">
              <a:buFont typeface="Arial" panose="020B0604020202020204" pitchFamily="34" charset="0"/>
              <a:buChar char="•"/>
            </a:pPr>
            <a:r>
              <a:rPr lang="fr-FR" sz="1100" b="1" dirty="0">
                <a:solidFill>
                  <a:schemeClr val="accent6"/>
                </a:solidFill>
              </a:rPr>
              <a:t>20  sorties de loisirs (bowling, </a:t>
            </a:r>
            <a:r>
              <a:rPr lang="fr-FR" sz="1100" b="1" dirty="0" err="1">
                <a:solidFill>
                  <a:schemeClr val="accent6"/>
                </a:solidFill>
              </a:rPr>
              <a:t>ciné,laser</a:t>
            </a:r>
            <a:r>
              <a:rPr lang="fr-FR" sz="1100" b="1" dirty="0">
                <a:solidFill>
                  <a:schemeClr val="accent6"/>
                </a:solidFill>
              </a:rPr>
              <a:t> </a:t>
            </a:r>
            <a:r>
              <a:rPr lang="fr-FR" sz="1100" b="1" dirty="0" err="1">
                <a:solidFill>
                  <a:schemeClr val="accent6"/>
                </a:solidFill>
              </a:rPr>
              <a:t>game</a:t>
            </a:r>
            <a:r>
              <a:rPr lang="fr-FR" sz="1100" b="1" dirty="0">
                <a:solidFill>
                  <a:schemeClr val="accent6"/>
                </a:solidFill>
              </a:rPr>
              <a:t>…)</a:t>
            </a:r>
          </a:p>
          <a:p>
            <a:pPr marL="171450" indent="-171450" algn="ctr">
              <a:buFont typeface="Arial" panose="020B0604020202020204" pitchFamily="34" charset="0"/>
              <a:buChar char="•"/>
            </a:pPr>
            <a:r>
              <a:rPr lang="fr-FR" sz="1100" b="1" dirty="0">
                <a:solidFill>
                  <a:schemeClr val="accent6"/>
                </a:solidFill>
              </a:rPr>
              <a:t>27 Activités sportives et jeux d’extérieurs</a:t>
            </a:r>
          </a:p>
          <a:p>
            <a:pPr marL="171450" indent="-171450" algn="ctr">
              <a:buFont typeface="Arial" panose="020B0604020202020204" pitchFamily="34" charset="0"/>
              <a:buChar char="•"/>
            </a:pPr>
            <a:r>
              <a:rPr lang="fr-FR" sz="1100" b="1" dirty="0" smtClean="0">
                <a:solidFill>
                  <a:schemeClr val="accent6"/>
                </a:solidFill>
              </a:rPr>
              <a:t>9 Spectacles </a:t>
            </a:r>
            <a:r>
              <a:rPr lang="fr-FR" sz="1100" b="1" dirty="0">
                <a:solidFill>
                  <a:schemeClr val="accent6"/>
                </a:solidFill>
              </a:rPr>
              <a:t>vivants </a:t>
            </a:r>
            <a:endParaRPr lang="fr-FR" sz="1100" b="1" dirty="0" smtClean="0">
              <a:solidFill>
                <a:schemeClr val="accent6"/>
              </a:solidFill>
            </a:endParaRPr>
          </a:p>
          <a:p>
            <a:pPr marL="171450" indent="-171450" algn="ctr">
              <a:buFont typeface="Arial" panose="020B0604020202020204" pitchFamily="34" charset="0"/>
              <a:buChar char="•"/>
            </a:pPr>
            <a:r>
              <a:rPr lang="fr-FR" sz="1100" b="1" dirty="0" smtClean="0">
                <a:solidFill>
                  <a:schemeClr val="accent6"/>
                </a:solidFill>
              </a:rPr>
              <a:t>Mini camp à la ferme 6/10 ans </a:t>
            </a:r>
            <a:endParaRPr lang="fr-FR" sz="1100" b="1" dirty="0">
              <a:solidFill>
                <a:schemeClr val="accent6"/>
              </a:solidFill>
            </a:endParaRPr>
          </a:p>
        </p:txBody>
      </p:sp>
      <p:sp>
        <p:nvSpPr>
          <p:cNvPr id="43" name="Flèche droite 42"/>
          <p:cNvSpPr/>
          <p:nvPr/>
        </p:nvSpPr>
        <p:spPr>
          <a:xfrm>
            <a:off x="2062195" y="5914241"/>
            <a:ext cx="493485" cy="362857"/>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 name="Espace réservé du texte 4"/>
          <p:cNvSpPr txBox="1">
            <a:spLocks/>
          </p:cNvSpPr>
          <p:nvPr/>
        </p:nvSpPr>
        <p:spPr>
          <a:xfrm>
            <a:off x="2501159" y="5929171"/>
            <a:ext cx="7634438" cy="309109"/>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dirty="0">
                <a:solidFill>
                  <a:schemeClr val="bg1"/>
                </a:solidFill>
                <a:latin typeface="Verdana"/>
                <a:sym typeface="Wingdings" panose="05000000000000000000" pitchFamily="2" charset="2"/>
              </a:rPr>
              <a:t>Bilan </a:t>
            </a:r>
            <a:endParaRPr kumimoji="0" lang="fr-FR" sz="1300" b="0" i="0" u="none" strike="noStrike" kern="1200" cap="none" spc="0" normalizeH="0" baseline="0" noProof="0" dirty="0">
              <a:ln>
                <a:noFill/>
              </a:ln>
              <a:solidFill>
                <a:schemeClr val="bg1"/>
              </a:solidFill>
              <a:effectLst/>
              <a:uLnTx/>
              <a:uFillTx/>
              <a:latin typeface="Verdana"/>
              <a:sym typeface="Wingdings" panose="05000000000000000000" pitchFamily="2" charset="2"/>
            </a:endParaRPr>
          </a:p>
        </p:txBody>
      </p:sp>
      <p:sp>
        <p:nvSpPr>
          <p:cNvPr id="25" name="Espace réservé du texte 4"/>
          <p:cNvSpPr txBox="1">
            <a:spLocks/>
          </p:cNvSpPr>
          <p:nvPr/>
        </p:nvSpPr>
        <p:spPr>
          <a:xfrm>
            <a:off x="0" y="4774478"/>
            <a:ext cx="6951814" cy="1361705"/>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r>
              <a:rPr lang="fr-FR" sz="1100" b="0" dirty="0">
                <a:latin typeface="Verdana"/>
                <a:sym typeface="Wingdings" panose="05000000000000000000" pitchFamily="2" charset="2"/>
              </a:rPr>
              <a:t>Dans le cadre de l’aide à l’initiative nous donnons la possibilité aux jeunes de </a:t>
            </a:r>
            <a:r>
              <a:rPr lang="fr-FR" sz="1100" b="0" dirty="0" smtClean="0">
                <a:latin typeface="Verdana"/>
                <a:sym typeface="Wingdings" panose="05000000000000000000" pitchFamily="2" charset="2"/>
              </a:rPr>
              <a:t>15 </a:t>
            </a:r>
            <a:r>
              <a:rPr lang="fr-FR" sz="1100" b="0" dirty="0">
                <a:latin typeface="Verdana"/>
                <a:sym typeface="Wingdings" panose="05000000000000000000" pitchFamily="2" charset="2"/>
              </a:rPr>
              <a:t>à </a:t>
            </a:r>
            <a:r>
              <a:rPr lang="fr-FR" sz="1100" b="0" dirty="0" smtClean="0">
                <a:latin typeface="Verdana"/>
                <a:sym typeface="Wingdings" panose="05000000000000000000" pitchFamily="2" charset="2"/>
              </a:rPr>
              <a:t>17ans  </a:t>
            </a:r>
            <a:r>
              <a:rPr lang="fr-FR" sz="1100" b="0" dirty="0">
                <a:latin typeface="Verdana"/>
                <a:sym typeface="Wingdings" panose="05000000000000000000" pitchFamily="2" charset="2"/>
              </a:rPr>
              <a:t>ans  de s’investir dans la mise en place de leurs </a:t>
            </a:r>
            <a:r>
              <a:rPr lang="fr-FR" sz="1100" b="0" dirty="0" smtClean="0">
                <a:latin typeface="Verdana"/>
                <a:sym typeface="Wingdings" panose="05000000000000000000" pitchFamily="2" charset="2"/>
              </a:rPr>
              <a:t>loisirs </a:t>
            </a:r>
            <a:endParaRPr lang="fr-FR" sz="1100" b="0" dirty="0">
              <a:latin typeface="Verdana"/>
              <a:sym typeface="Wingdings" panose="05000000000000000000" pitchFamily="2" charset="2"/>
            </a:endParaRPr>
          </a:p>
          <a:p>
            <a:pPr marL="285750" marR="0" lvl="0" indent="-285750" defTabSz="1028700" rtl="0" eaLnBrk="1" fontAlgn="auto" latinLnBrk="0" hangingPunct="1">
              <a:lnSpc>
                <a:spcPct val="100000"/>
              </a:lnSpc>
              <a:spcBef>
                <a:spcPct val="20000"/>
              </a:spcBef>
              <a:spcAft>
                <a:spcPts val="0"/>
              </a:spcAft>
              <a:buClrTx/>
              <a:buSzTx/>
              <a:buFont typeface="Arial" pitchFamily="34" charset="0"/>
              <a:buChar char="•"/>
              <a:tabLst/>
              <a:defRPr/>
            </a:pPr>
            <a:r>
              <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rPr>
              <a:t>Nous incitons également les jeunes à s’investir sur des actions sur le quartier  en tant que bénévoles : cross de la goutte d’or , fête de la goutte d’or, braderie de « Paris Goutte d’or </a:t>
            </a:r>
            <a:r>
              <a:rPr kumimoji="0" lang="fr-FR" sz="1100" b="0" i="0" u="none" strike="noStrike" kern="1200" cap="none" spc="0" normalizeH="0" noProof="0" dirty="0" smtClean="0">
                <a:ln>
                  <a:noFill/>
                </a:ln>
                <a:solidFill>
                  <a:srgbClr val="333333"/>
                </a:solidFill>
                <a:effectLst/>
                <a:uLnTx/>
                <a:uFillTx/>
                <a:latin typeface="Verdana"/>
                <a:sym typeface="Wingdings" panose="05000000000000000000" pitchFamily="2" charset="2"/>
              </a:rPr>
              <a:t>», et également sur la vi de l’association.</a:t>
            </a:r>
          </a:p>
          <a:p>
            <a:pPr marL="171450" marR="0" lvl="0" indent="-171450" defTabSz="10287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fr-FR" sz="1100" b="0" dirty="0">
                <a:solidFill>
                  <a:schemeClr val="tx1"/>
                </a:solidFill>
                <a:latin typeface="Verdana"/>
                <a:sym typeface="Wingdings" panose="05000000000000000000" pitchFamily="2" charset="2"/>
              </a:rPr>
              <a:t> </a:t>
            </a:r>
            <a:r>
              <a:rPr lang="fr-FR" sz="1100" b="0" dirty="0" smtClean="0">
                <a:solidFill>
                  <a:schemeClr val="tx1"/>
                </a:solidFill>
                <a:latin typeface="Verdana"/>
                <a:sym typeface="Wingdings" panose="05000000000000000000" pitchFamily="2" charset="2"/>
              </a:rPr>
              <a:t>  Nous travaillons avec les jeunes de 15 à 17 ans sur l’ouverture culturelle avec       notamment ma mise en place de sorties culturelles en soirée le soir et le weekend.  </a:t>
            </a:r>
            <a:endParaRPr kumimoji="0" lang="fr-FR" sz="1100" b="0" i="0" u="none" strike="noStrike" kern="1200" cap="none" spc="0" normalizeH="0" noProof="0" dirty="0">
              <a:ln>
                <a:noFill/>
              </a:ln>
              <a:solidFill>
                <a:schemeClr val="tx1"/>
              </a:solidFill>
              <a:effectLst/>
              <a:uLnTx/>
              <a:uFillTx/>
              <a:latin typeface="Verdana"/>
              <a:sym typeface="Wingdings" panose="05000000000000000000" pitchFamily="2" charset="2"/>
            </a:endParaRPr>
          </a:p>
        </p:txBody>
      </p:sp>
      <p:sp>
        <p:nvSpPr>
          <p:cNvPr id="26" name="Rectangle à coins arrondis 25"/>
          <p:cNvSpPr/>
          <p:nvPr/>
        </p:nvSpPr>
        <p:spPr>
          <a:xfrm>
            <a:off x="7519978" y="1437246"/>
            <a:ext cx="4345904" cy="664012"/>
          </a:xfrm>
          <a:prstGeom prst="wedgeRoundRectCallout">
            <a:avLst>
              <a:gd name="adj1" fmla="val -67638"/>
              <a:gd name="adj2" fmla="val 52624"/>
              <a:gd name="adj3" fmla="val 16667"/>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fr-FR" sz="1100" b="1" dirty="0" smtClean="0">
                <a:solidFill>
                  <a:schemeClr val="accent6"/>
                </a:solidFill>
              </a:rPr>
              <a:t>33 </a:t>
            </a:r>
            <a:r>
              <a:rPr lang="fr-FR" sz="1100" b="1" dirty="0">
                <a:solidFill>
                  <a:schemeClr val="accent6"/>
                </a:solidFill>
              </a:rPr>
              <a:t>journées d’ouverture  </a:t>
            </a:r>
          </a:p>
          <a:p>
            <a:pPr algn="ctr"/>
            <a:r>
              <a:rPr lang="fr-FR" sz="1100" b="1" dirty="0" smtClean="0">
                <a:solidFill>
                  <a:schemeClr val="accent6"/>
                </a:solidFill>
              </a:rPr>
              <a:t>Fréquentation 2018:  1287 </a:t>
            </a:r>
            <a:r>
              <a:rPr lang="fr-FR" sz="1100" b="1" dirty="0">
                <a:solidFill>
                  <a:schemeClr val="accent6"/>
                </a:solidFill>
              </a:rPr>
              <a:t>jeunes </a:t>
            </a:r>
            <a:r>
              <a:rPr lang="fr-FR" sz="1100" b="1">
                <a:solidFill>
                  <a:schemeClr val="accent6"/>
                </a:solidFill>
              </a:rPr>
              <a:t>( </a:t>
            </a:r>
            <a:r>
              <a:rPr lang="fr-FR" sz="1100" b="1" smtClean="0">
                <a:solidFill>
                  <a:schemeClr val="accent6"/>
                </a:solidFill>
              </a:rPr>
              <a:t>garçons </a:t>
            </a:r>
            <a:r>
              <a:rPr lang="fr-FR" sz="1100" b="1" dirty="0">
                <a:solidFill>
                  <a:schemeClr val="accent6"/>
                </a:solidFill>
              </a:rPr>
              <a:t>filles </a:t>
            </a:r>
            <a:r>
              <a:rPr lang="fr-FR" sz="1100" b="1" dirty="0" smtClean="0">
                <a:solidFill>
                  <a:schemeClr val="accent6"/>
                </a:solidFill>
              </a:rPr>
              <a:t>)</a:t>
            </a:r>
          </a:p>
          <a:p>
            <a:pPr algn="ctr"/>
            <a:r>
              <a:rPr lang="fr-FR" sz="1100" b="1" dirty="0" smtClean="0">
                <a:solidFill>
                  <a:schemeClr val="accent6"/>
                </a:solidFill>
              </a:rPr>
              <a:t>Soit entre 35 et 50 jeunes /journée </a:t>
            </a:r>
            <a:endParaRPr lang="fr-FR" sz="1100" b="1" dirty="0">
              <a:solidFill>
                <a:schemeClr val="accent6"/>
              </a:solidFill>
            </a:endParaRPr>
          </a:p>
        </p:txBody>
      </p:sp>
      <p:sp>
        <p:nvSpPr>
          <p:cNvPr id="27" name="Rectangle à coins arrondis 26"/>
          <p:cNvSpPr/>
          <p:nvPr/>
        </p:nvSpPr>
        <p:spPr>
          <a:xfrm>
            <a:off x="7560852" y="3700759"/>
            <a:ext cx="4270598" cy="851297"/>
          </a:xfrm>
          <a:prstGeom prst="wedgeRoundRectCallout">
            <a:avLst>
              <a:gd name="adj1" fmla="val -72938"/>
              <a:gd name="adj2" fmla="val -24001"/>
              <a:gd name="adj3" fmla="val 16667"/>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marL="171450" indent="-171450" algn="ctr">
              <a:buFont typeface="Arial" panose="020B0604020202020204" pitchFamily="34" charset="0"/>
              <a:buChar char="•"/>
            </a:pPr>
            <a:r>
              <a:rPr lang="fr-FR" sz="1100" b="1" dirty="0">
                <a:solidFill>
                  <a:schemeClr val="accent6"/>
                </a:solidFill>
              </a:rPr>
              <a:t>1 atelier </a:t>
            </a:r>
            <a:r>
              <a:rPr lang="fr-FR" sz="1100" b="1" dirty="0" err="1" smtClean="0">
                <a:solidFill>
                  <a:schemeClr val="accent6"/>
                </a:solidFill>
              </a:rPr>
              <a:t>Djemble</a:t>
            </a:r>
            <a:r>
              <a:rPr lang="fr-FR" sz="1100" b="1" dirty="0" smtClean="0">
                <a:solidFill>
                  <a:schemeClr val="accent6"/>
                </a:solidFill>
              </a:rPr>
              <a:t> 14/17 ans</a:t>
            </a:r>
            <a:r>
              <a:rPr lang="fr-FR" sz="1100" b="1" i="1" dirty="0">
                <a:solidFill>
                  <a:schemeClr val="accent6"/>
                </a:solidFill>
              </a:rPr>
              <a:t> </a:t>
            </a:r>
            <a:r>
              <a:rPr lang="fr-FR" sz="1100" b="1" i="1" dirty="0" smtClean="0">
                <a:solidFill>
                  <a:schemeClr val="accent6"/>
                </a:solidFill>
              </a:rPr>
              <a:t>/ </a:t>
            </a:r>
            <a:r>
              <a:rPr lang="fr-FR" sz="1100" i="1" dirty="0" smtClean="0">
                <a:solidFill>
                  <a:schemeClr val="accent6"/>
                </a:solidFill>
              </a:rPr>
              <a:t>1</a:t>
            </a:r>
            <a:r>
              <a:rPr lang="fr-FR" sz="1100" b="1" i="1" dirty="0" smtClean="0">
                <a:solidFill>
                  <a:schemeClr val="accent6"/>
                </a:solidFill>
              </a:rPr>
              <a:t> </a:t>
            </a:r>
            <a:r>
              <a:rPr lang="fr-FR" sz="1100" b="1" i="1" dirty="0">
                <a:solidFill>
                  <a:schemeClr val="accent6"/>
                </a:solidFill>
              </a:rPr>
              <a:t>atelier </a:t>
            </a:r>
            <a:r>
              <a:rPr lang="fr-FR" sz="1100" b="1" i="1" dirty="0" err="1" smtClean="0">
                <a:solidFill>
                  <a:schemeClr val="accent6"/>
                </a:solidFill>
              </a:rPr>
              <a:t>Djemble</a:t>
            </a:r>
            <a:r>
              <a:rPr lang="fr-FR" sz="1100" b="1" i="1" dirty="0" smtClean="0">
                <a:solidFill>
                  <a:schemeClr val="accent6"/>
                </a:solidFill>
              </a:rPr>
              <a:t> 10/12 ans</a:t>
            </a:r>
          </a:p>
          <a:p>
            <a:pPr marL="171450" indent="-171450" algn="ctr">
              <a:buFont typeface="Arial" panose="020B0604020202020204" pitchFamily="34" charset="0"/>
              <a:buChar char="•"/>
            </a:pPr>
            <a:r>
              <a:rPr lang="fr-FR" sz="1100" b="1" i="1" dirty="0" smtClean="0">
                <a:solidFill>
                  <a:schemeClr val="accent6"/>
                </a:solidFill>
              </a:rPr>
              <a:t>1 atelier danse afrobeat 12/15 ans </a:t>
            </a:r>
          </a:p>
          <a:p>
            <a:pPr marL="171450" indent="-171450" algn="ctr">
              <a:buFont typeface="Arial" panose="020B0604020202020204" pitchFamily="34" charset="0"/>
              <a:buChar char="•"/>
            </a:pPr>
            <a:r>
              <a:rPr lang="fr-FR" sz="1100" b="1" i="1" dirty="0" smtClean="0">
                <a:solidFill>
                  <a:schemeClr val="accent6"/>
                </a:solidFill>
              </a:rPr>
              <a:t>1 atelier d’initiation scientifique 8/10 ans </a:t>
            </a:r>
          </a:p>
          <a:p>
            <a:pPr algn="ctr"/>
            <a:endParaRPr lang="fr-FR" sz="1100" b="1" dirty="0" smtClean="0">
              <a:solidFill>
                <a:schemeClr val="accent6"/>
              </a:solidFill>
            </a:endParaRPr>
          </a:p>
        </p:txBody>
      </p:sp>
      <p:sp>
        <p:nvSpPr>
          <p:cNvPr id="20" name="Espace réservé du texte 4"/>
          <p:cNvSpPr txBox="1">
            <a:spLocks/>
          </p:cNvSpPr>
          <p:nvPr/>
        </p:nvSpPr>
        <p:spPr>
          <a:xfrm>
            <a:off x="26952" y="1437246"/>
            <a:ext cx="5784059" cy="509164"/>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dirty="0" smtClean="0">
                <a:latin typeface="Verdana"/>
                <a:sym typeface="Wingdings" panose="05000000000000000000" pitchFamily="2" charset="2"/>
              </a:rPr>
              <a:t>Les actions loisirs s’articulent autour de plusieurs pôles :</a:t>
            </a: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spTree>
    <p:extLst>
      <p:ext uri="{BB962C8B-B14F-4D97-AF65-F5344CB8AC3E}">
        <p14:creationId xmlns:p14="http://schemas.microsoft.com/office/powerpoint/2010/main" val="2896887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texte 4"/>
          <p:cNvSpPr txBox="1">
            <a:spLocks/>
          </p:cNvSpPr>
          <p:nvPr/>
        </p:nvSpPr>
        <p:spPr>
          <a:xfrm>
            <a:off x="303263" y="3330555"/>
            <a:ext cx="6198785" cy="549175"/>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R="0" lvl="0" algn="just" defTabSz="1028700" rtl="0" eaLnBrk="1" fontAlgn="auto" latinLnBrk="0" hangingPunct="1">
              <a:lnSpc>
                <a:spcPct val="100000"/>
              </a:lnSpc>
              <a:spcBef>
                <a:spcPct val="20000"/>
              </a:spcBef>
              <a:spcAft>
                <a:spcPts val="0"/>
              </a:spcAft>
              <a:buClrTx/>
              <a:buSzTx/>
              <a:tabLst/>
              <a:defRPr/>
            </a:pPr>
            <a:endParaRPr kumimoji="0" lang="fr-FR" sz="1300" b="0" i="0" u="none" strike="noStrike" kern="1200" cap="none" spc="0" normalizeH="0" noProof="0" dirty="0">
              <a:ln>
                <a:noFill/>
              </a:ln>
              <a:solidFill>
                <a:srgbClr val="333333"/>
              </a:solidFill>
              <a:effectLst/>
              <a:uLnTx/>
              <a:uFillTx/>
              <a:latin typeface="Verdana"/>
              <a:ea typeface="+mn-ea"/>
              <a:cs typeface="+mn-cs"/>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sp>
        <p:nvSpPr>
          <p:cNvPr id="11" name="Rectangle 10"/>
          <p:cNvSpPr/>
          <p:nvPr/>
        </p:nvSpPr>
        <p:spPr>
          <a:xfrm>
            <a:off x="303263" y="1205098"/>
            <a:ext cx="4544782" cy="420676"/>
          </a:xfrm>
          <a:prstGeom prst="rect">
            <a:avLst/>
          </a:prstGeom>
          <a:solidFill>
            <a:schemeClr val="accent6"/>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dirty="0">
                <a:solidFill>
                  <a:prstClr val="white"/>
                </a:solidFill>
                <a:latin typeface="Verdana"/>
              </a:rPr>
              <a:t>LES BÉNÉVOLES DE L’ACCUEIL DE LOISIRS</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sp>
        <p:nvSpPr>
          <p:cNvPr id="16" name="Titre 1"/>
          <p:cNvSpPr txBox="1">
            <a:spLocks/>
          </p:cNvSpPr>
          <p:nvPr/>
        </p:nvSpPr>
        <p:spPr>
          <a:xfrm>
            <a:off x="321786" y="3"/>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Les actions loisirs</a:t>
            </a:r>
          </a:p>
        </p:txBody>
      </p:sp>
      <p:cxnSp>
        <p:nvCxnSpPr>
          <p:cNvPr id="18" name="Connecteur droit 17"/>
          <p:cNvCxnSpPr/>
          <p:nvPr/>
        </p:nvCxnSpPr>
        <p:spPr>
          <a:xfrm>
            <a:off x="354656" y="865345"/>
            <a:ext cx="1134428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3" name="Connecteur droit 22"/>
          <p:cNvCxnSpPr/>
          <p:nvPr/>
        </p:nvCxnSpPr>
        <p:spPr>
          <a:xfrm>
            <a:off x="372261" y="4715499"/>
            <a:ext cx="5128653" cy="0"/>
          </a:xfrm>
          <a:prstGeom prst="line">
            <a:avLst/>
          </a:prstGeom>
          <a:noFill/>
          <a:ln w="9525" cap="flat" cmpd="sng" algn="ctr">
            <a:solidFill>
              <a:schemeClr val="accent6"/>
            </a:solidFill>
            <a:prstDash val="solid"/>
          </a:ln>
          <a:effectLst/>
        </p:spPr>
      </p:cxnSp>
      <p:sp>
        <p:nvSpPr>
          <p:cNvPr id="22" name="Rectangle à coins arrondis 21"/>
          <p:cNvSpPr/>
          <p:nvPr/>
        </p:nvSpPr>
        <p:spPr>
          <a:xfrm>
            <a:off x="7204184" y="1472540"/>
            <a:ext cx="3541486" cy="1259919"/>
          </a:xfrm>
          <a:prstGeom prst="wedgeRoundRectCallout">
            <a:avLst>
              <a:gd name="adj1" fmla="val -64777"/>
              <a:gd name="adj2" fmla="val -3247"/>
              <a:gd name="adj3" fmla="val 16667"/>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fr-FR" b="1" dirty="0" smtClean="0">
                <a:solidFill>
                  <a:schemeClr val="accent6"/>
                </a:solidFill>
              </a:rPr>
              <a:t>10 </a:t>
            </a:r>
            <a:r>
              <a:rPr lang="fr-FR" b="1" dirty="0">
                <a:solidFill>
                  <a:schemeClr val="accent6"/>
                </a:solidFill>
              </a:rPr>
              <a:t>Stagiaires accueillis en </a:t>
            </a:r>
            <a:r>
              <a:rPr lang="fr-FR" b="1" dirty="0" smtClean="0">
                <a:solidFill>
                  <a:schemeClr val="accent6"/>
                </a:solidFill>
              </a:rPr>
              <a:t>2018</a:t>
            </a:r>
          </a:p>
          <a:p>
            <a:pPr algn="ctr"/>
            <a:r>
              <a:rPr lang="fr-FR" b="1" dirty="0" smtClean="0">
                <a:solidFill>
                  <a:schemeClr val="accent6"/>
                </a:solidFill>
              </a:rPr>
              <a:t>Dont 5 jeunes du quartier </a:t>
            </a:r>
            <a:endParaRPr lang="fr-FR" b="1" dirty="0">
              <a:solidFill>
                <a:schemeClr val="accent6"/>
              </a:solidFill>
            </a:endParaRPr>
          </a:p>
          <a:p>
            <a:pPr algn="ctr"/>
            <a:r>
              <a:rPr lang="fr-FR" sz="1600" b="1" dirty="0" smtClean="0">
                <a:solidFill>
                  <a:schemeClr val="accent6"/>
                </a:solidFill>
              </a:rPr>
              <a:t>1015 </a:t>
            </a:r>
            <a:r>
              <a:rPr lang="fr-FR" sz="1600" b="1" dirty="0">
                <a:solidFill>
                  <a:schemeClr val="accent6"/>
                </a:solidFill>
              </a:rPr>
              <a:t>heures de présence sur l’accueil </a:t>
            </a:r>
            <a:r>
              <a:rPr lang="fr-FR" sz="1600" b="1" dirty="0" smtClean="0">
                <a:solidFill>
                  <a:schemeClr val="accent6"/>
                </a:solidFill>
              </a:rPr>
              <a:t>de </a:t>
            </a:r>
            <a:r>
              <a:rPr lang="fr-FR" sz="1600" b="1" dirty="0">
                <a:solidFill>
                  <a:schemeClr val="accent6"/>
                </a:solidFill>
              </a:rPr>
              <a:t>loisirs</a:t>
            </a:r>
          </a:p>
        </p:txBody>
      </p:sp>
      <p:cxnSp>
        <p:nvCxnSpPr>
          <p:cNvPr id="30" name="Connecteur droit 29"/>
          <p:cNvCxnSpPr/>
          <p:nvPr/>
        </p:nvCxnSpPr>
        <p:spPr>
          <a:xfrm>
            <a:off x="372261" y="2912376"/>
            <a:ext cx="5128653" cy="0"/>
          </a:xfrm>
          <a:prstGeom prst="line">
            <a:avLst/>
          </a:prstGeom>
          <a:noFill/>
          <a:ln w="9525" cap="flat" cmpd="sng" algn="ctr">
            <a:solidFill>
              <a:schemeClr val="accent6"/>
            </a:solidFill>
            <a:prstDash val="solid"/>
          </a:ln>
          <a:effectLst/>
        </p:spPr>
      </p:cxnSp>
      <p:sp>
        <p:nvSpPr>
          <p:cNvPr id="2" name="Rectangle à coins arrondis 1"/>
          <p:cNvSpPr/>
          <p:nvPr/>
        </p:nvSpPr>
        <p:spPr>
          <a:xfrm>
            <a:off x="6574545" y="3208688"/>
            <a:ext cx="5401889" cy="2591970"/>
          </a:xfrm>
          <a:prstGeom prst="round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100" b="1" i="1" dirty="0">
                <a:latin typeface="Verdana" panose="020B0604030504040204" pitchFamily="34" charset="0"/>
                <a:ea typeface="Verdana" panose="020B0604030504040204" pitchFamily="34" charset="0"/>
                <a:cs typeface="Verdana" panose="020B0604030504040204" pitchFamily="34" charset="0"/>
              </a:rPr>
              <a:t>Le rôle d’accompagnement est primordial pour allier formation et qualité d’encadrement des activités sur l’accueil de loisirs. Cet accompagnement pédagogique est porté par l’ensemble de l’équipe. De plus Nous accordons une attention particulière aux jeunes issus du quartier, qui pour la plupart sont passés par l’association et viennent à ADOS pour effectuer leur stage pratique.</a:t>
            </a:r>
            <a:endParaRPr lang="fr-FR" sz="1100" dirty="0">
              <a:latin typeface="Verdana" panose="020B0604030504040204" pitchFamily="34" charset="0"/>
              <a:ea typeface="Verdana" panose="020B0604030504040204" pitchFamily="34" charset="0"/>
              <a:cs typeface="Verdana" panose="020B0604030504040204" pitchFamily="34" charset="0"/>
            </a:endParaRPr>
          </a:p>
          <a:p>
            <a:r>
              <a:rPr lang="fr-FR" sz="1100" b="1" i="1" dirty="0">
                <a:latin typeface="Verdana" panose="020B0604030504040204" pitchFamily="34" charset="0"/>
                <a:ea typeface="Verdana" panose="020B0604030504040204" pitchFamily="34" charset="0"/>
                <a:cs typeface="Verdana" panose="020B0604030504040204" pitchFamily="34" charset="0"/>
              </a:rPr>
              <a:t>Ceci permet de prolonger le lien que nous avons pu avoir avec eux et c’est souvent le premier diplôme obtenu et la possibilité de trouver leur premier travail.</a:t>
            </a:r>
          </a:p>
          <a:p>
            <a:endParaRPr lang="fr-FR" sz="1100" dirty="0">
              <a:latin typeface="Verdana" panose="020B0604030504040204" pitchFamily="34" charset="0"/>
              <a:ea typeface="Verdana" panose="020B0604030504040204" pitchFamily="34" charset="0"/>
              <a:cs typeface="Verdana" panose="020B0604030504040204" pitchFamily="34" charset="0"/>
            </a:endParaRPr>
          </a:p>
        </p:txBody>
      </p:sp>
      <p:sp>
        <p:nvSpPr>
          <p:cNvPr id="20" name="Espace réservé du texte 4"/>
          <p:cNvSpPr txBox="1">
            <a:spLocks/>
          </p:cNvSpPr>
          <p:nvPr/>
        </p:nvSpPr>
        <p:spPr>
          <a:xfrm>
            <a:off x="7697669" y="3623405"/>
            <a:ext cx="3806633" cy="309109"/>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dirty="0">
                <a:solidFill>
                  <a:schemeClr val="bg1"/>
                </a:solidFill>
                <a:latin typeface="Verdana"/>
                <a:sym typeface="Wingdings" panose="05000000000000000000" pitchFamily="2" charset="2"/>
              </a:rPr>
              <a:t> </a:t>
            </a:r>
            <a:endParaRPr kumimoji="0" lang="fr-FR" sz="1300" b="0" i="0" u="none" strike="noStrike" kern="1200" cap="none" spc="0" normalizeH="0" baseline="0" noProof="0" dirty="0">
              <a:ln>
                <a:noFill/>
              </a:ln>
              <a:solidFill>
                <a:schemeClr val="bg1"/>
              </a:solidFill>
              <a:effectLst/>
              <a:uLnTx/>
              <a:uFillTx/>
              <a:latin typeface="Verdana"/>
              <a:sym typeface="Wingdings" panose="05000000000000000000" pitchFamily="2" charset="2"/>
            </a:endParaRPr>
          </a:p>
        </p:txBody>
      </p:sp>
      <p:sp>
        <p:nvSpPr>
          <p:cNvPr id="4" name="Rectangle 3"/>
          <p:cNvSpPr/>
          <p:nvPr/>
        </p:nvSpPr>
        <p:spPr>
          <a:xfrm>
            <a:off x="303262" y="1963101"/>
            <a:ext cx="6096000" cy="1107996"/>
          </a:xfrm>
          <a:prstGeom prst="rect">
            <a:avLst/>
          </a:prstGeom>
        </p:spPr>
        <p:txBody>
          <a:bodyPr>
            <a:spAutoFit/>
          </a:bodyPr>
          <a:lstStyle/>
          <a:p>
            <a:r>
              <a:rPr lang="fr-FR" sz="1100" dirty="0">
                <a:latin typeface="Verdana" panose="020B0604030504040204" pitchFamily="34" charset="0"/>
                <a:ea typeface="Verdana" panose="020B0604030504040204" pitchFamily="34" charset="0"/>
                <a:cs typeface="Verdana" panose="020B0604030504040204" pitchFamily="34" charset="0"/>
              </a:rPr>
              <a:t>ADOS est agréé Jeunesse et Sport ce qui permet d’accueillir des stagiaires BAFA. Nous envisageons l’accueil de ces stagiaires dans une réelle démarche de formation et d’accompagnement dans la découverte et l’apprentissage de la fonction d’animateur avec la spécificité de l’animation de quartier.</a:t>
            </a:r>
          </a:p>
          <a:p>
            <a:r>
              <a:rPr lang="fr-FR" sz="1100" dirty="0">
                <a:latin typeface="Verdana" panose="020B0604030504040204" pitchFamily="34" charset="0"/>
                <a:ea typeface="Verdana" panose="020B0604030504040204" pitchFamily="34" charset="0"/>
                <a:cs typeface="Verdana" panose="020B0604030504040204" pitchFamily="34" charset="0"/>
              </a:rPr>
              <a:t> </a:t>
            </a:r>
          </a:p>
          <a:p>
            <a:r>
              <a:rPr lang="fr-FR" sz="1100" dirty="0">
                <a:latin typeface="Verdana" panose="020B0604030504040204" pitchFamily="34" charset="0"/>
                <a:ea typeface="Verdana" panose="020B0604030504040204" pitchFamily="34" charset="0"/>
                <a:cs typeface="Verdana" panose="020B0604030504040204" pitchFamily="34" charset="0"/>
              </a:rPr>
              <a:t>.</a:t>
            </a:r>
          </a:p>
        </p:txBody>
      </p:sp>
      <p:sp>
        <p:nvSpPr>
          <p:cNvPr id="5" name="Rectangle 4"/>
          <p:cNvSpPr/>
          <p:nvPr/>
        </p:nvSpPr>
        <p:spPr>
          <a:xfrm>
            <a:off x="354655" y="2880956"/>
            <a:ext cx="6096000" cy="1615827"/>
          </a:xfrm>
          <a:prstGeom prst="rect">
            <a:avLst/>
          </a:prstGeom>
        </p:spPr>
        <p:txBody>
          <a:bodyPr>
            <a:spAutoFit/>
          </a:bodyPr>
          <a:lstStyle/>
          <a:p>
            <a:r>
              <a:rPr lang="fr-FR" sz="1100" b="1" dirty="0">
                <a:latin typeface="Verdana" panose="020B0604030504040204" pitchFamily="34" charset="0"/>
                <a:ea typeface="Verdana" panose="020B0604030504040204" pitchFamily="34" charset="0"/>
                <a:cs typeface="Verdana" panose="020B0604030504040204" pitchFamily="34" charset="0"/>
              </a:rPr>
              <a:t> </a:t>
            </a:r>
            <a:endParaRPr lang="fr-FR" sz="1100" dirty="0">
              <a:latin typeface="Verdana" panose="020B0604030504040204" pitchFamily="34" charset="0"/>
              <a:ea typeface="Verdana" panose="020B0604030504040204" pitchFamily="34" charset="0"/>
              <a:cs typeface="Verdana" panose="020B0604030504040204" pitchFamily="34" charset="0"/>
            </a:endParaRPr>
          </a:p>
          <a:p>
            <a:r>
              <a:rPr lang="fr-FR" sz="1100" dirty="0">
                <a:latin typeface="Verdana" panose="020B0604030504040204" pitchFamily="34" charset="0"/>
                <a:ea typeface="Verdana" panose="020B0604030504040204" pitchFamily="34" charset="0"/>
                <a:cs typeface="Verdana" panose="020B0604030504040204" pitchFamily="34" charset="0"/>
              </a:rPr>
              <a:t>Ados envisage son action comme un réel lieu d’apprentissage et de formation, ce qui implique un réel investissement de l’équipe d’animation dans l’accompagnement des stagiaires. Plusieurs temps de formation  et d’accompagnement sont prévus :</a:t>
            </a:r>
          </a:p>
          <a:p>
            <a:r>
              <a:rPr lang="fr-FR" sz="1100" dirty="0">
                <a:latin typeface="Verdana" panose="020B0604030504040204" pitchFamily="34" charset="0"/>
                <a:ea typeface="Verdana" panose="020B0604030504040204" pitchFamily="34" charset="0"/>
                <a:cs typeface="Verdana" panose="020B0604030504040204" pitchFamily="34" charset="0"/>
              </a:rPr>
              <a:t> </a:t>
            </a:r>
          </a:p>
          <a:p>
            <a:pPr marL="171450" lvl="0" indent="-171450">
              <a:buFont typeface="Arial" panose="020B0604020202020204" pitchFamily="34" charset="0"/>
              <a:buChar char="•"/>
            </a:pPr>
            <a:r>
              <a:rPr lang="fr-FR" sz="1100" dirty="0">
                <a:latin typeface="Verdana" panose="020B0604030504040204" pitchFamily="34" charset="0"/>
                <a:ea typeface="Verdana" panose="020B0604030504040204" pitchFamily="34" charset="0"/>
                <a:cs typeface="Verdana" panose="020B0604030504040204" pitchFamily="34" charset="0"/>
              </a:rPr>
              <a:t>Lors des journées de préparation</a:t>
            </a:r>
          </a:p>
          <a:p>
            <a:pPr marL="171450" lvl="0" indent="-171450">
              <a:buFont typeface="Arial" panose="020B0604020202020204" pitchFamily="34" charset="0"/>
              <a:buChar char="•"/>
            </a:pPr>
            <a:r>
              <a:rPr lang="fr-FR" sz="1100" dirty="0">
                <a:latin typeface="Verdana" panose="020B0604030504040204" pitchFamily="34" charset="0"/>
                <a:ea typeface="Verdana" panose="020B0604030504040204" pitchFamily="34" charset="0"/>
                <a:cs typeface="Verdana" panose="020B0604030504040204" pitchFamily="34" charset="0"/>
              </a:rPr>
              <a:t>Lors de bilans de fin de </a:t>
            </a:r>
            <a:r>
              <a:rPr lang="fr-FR" sz="1100" dirty="0" smtClean="0">
                <a:latin typeface="Verdana" panose="020B0604030504040204" pitchFamily="34" charset="0"/>
                <a:ea typeface="Verdana" panose="020B0604030504040204" pitchFamily="34" charset="0"/>
                <a:cs typeface="Verdana" panose="020B0604030504040204" pitchFamily="34" charset="0"/>
              </a:rPr>
              <a:t>journé</a:t>
            </a:r>
            <a:r>
              <a:rPr lang="fr-FR" sz="1100" dirty="0">
                <a:latin typeface="Verdana" panose="020B0604030504040204" pitchFamily="34" charset="0"/>
                <a:ea typeface="Verdana" panose="020B0604030504040204" pitchFamily="34" charset="0"/>
                <a:cs typeface="Verdana" panose="020B0604030504040204" pitchFamily="34" charset="0"/>
              </a:rPr>
              <a:t>e</a:t>
            </a:r>
            <a:r>
              <a:rPr lang="fr-FR" sz="1100" dirty="0" smtClean="0">
                <a:latin typeface="Verdana" panose="020B0604030504040204" pitchFamily="34" charset="0"/>
                <a:ea typeface="Verdana" panose="020B0604030504040204" pitchFamily="34" charset="0"/>
                <a:cs typeface="Verdana" panose="020B0604030504040204" pitchFamily="34" charset="0"/>
              </a:rPr>
              <a:t> </a:t>
            </a:r>
            <a:endParaRPr lang="fr-FR" sz="1100" dirty="0">
              <a:latin typeface="Verdana" panose="020B0604030504040204" pitchFamily="34" charset="0"/>
              <a:ea typeface="Verdana" panose="020B0604030504040204" pitchFamily="34" charset="0"/>
              <a:cs typeface="Verdana" panose="020B0604030504040204" pitchFamily="34" charset="0"/>
            </a:endParaRPr>
          </a:p>
          <a:p>
            <a:pPr marL="171450" lvl="0" indent="-171450">
              <a:buFont typeface="Arial" panose="020B0604020202020204" pitchFamily="34" charset="0"/>
              <a:buChar char="•"/>
            </a:pPr>
            <a:r>
              <a:rPr lang="fr-FR" sz="1100" dirty="0">
                <a:latin typeface="Verdana" panose="020B0604030504040204" pitchFamily="34" charset="0"/>
                <a:ea typeface="Verdana" panose="020B0604030504040204" pitchFamily="34" charset="0"/>
                <a:cs typeface="Verdana" panose="020B0604030504040204" pitchFamily="34" charset="0"/>
              </a:rPr>
              <a:t>Sur des temps </a:t>
            </a:r>
            <a:r>
              <a:rPr lang="fr-FR" sz="1100" dirty="0" smtClean="0">
                <a:latin typeface="Verdana" panose="020B0604030504040204" pitchFamily="34" charset="0"/>
                <a:ea typeface="Verdana" panose="020B0604030504040204" pitchFamily="34" charset="0"/>
                <a:cs typeface="Verdana" panose="020B0604030504040204" pitchFamily="34" charset="0"/>
              </a:rPr>
              <a:t>spécifiques </a:t>
            </a:r>
            <a:r>
              <a:rPr lang="fr-FR" sz="1100" dirty="0">
                <a:latin typeface="Verdana" panose="020B0604030504040204" pitchFamily="34" charset="0"/>
                <a:ea typeface="Verdana" panose="020B0604030504040204" pitchFamily="34" charset="0"/>
                <a:cs typeface="Verdana" panose="020B0604030504040204" pitchFamily="34" charset="0"/>
              </a:rPr>
              <a:t>notamment avant les vacances </a:t>
            </a:r>
            <a:r>
              <a:rPr lang="fr-FR" sz="1100" dirty="0" smtClean="0">
                <a:latin typeface="Verdana" panose="020B0604030504040204" pitchFamily="34" charset="0"/>
                <a:ea typeface="Verdana" panose="020B0604030504040204" pitchFamily="34" charset="0"/>
                <a:cs typeface="Verdana" panose="020B0604030504040204" pitchFamily="34" charset="0"/>
              </a:rPr>
              <a:t>scolaires; </a:t>
            </a:r>
            <a:endParaRPr lang="fr-FR" sz="11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678619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title"/>
          </p:nvPr>
        </p:nvSpPr>
        <p:spPr>
          <a:xfrm>
            <a:off x="428229" y="-474795"/>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But et vocation de l’association</a:t>
            </a:r>
          </a:p>
        </p:txBody>
      </p:sp>
      <p:cxnSp>
        <p:nvCxnSpPr>
          <p:cNvPr id="6" name="Connecteur droit 5"/>
          <p:cNvCxnSpPr/>
          <p:nvPr/>
        </p:nvCxnSpPr>
        <p:spPr>
          <a:xfrm>
            <a:off x="428229" y="770752"/>
            <a:ext cx="11344285"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428229" y="861696"/>
            <a:ext cx="10901923" cy="5339923"/>
          </a:xfrm>
          <a:prstGeom prst="rect">
            <a:avLst/>
          </a:prstGeom>
        </p:spPr>
        <p:txBody>
          <a:bodyPr wrap="square">
            <a:spAutoFit/>
          </a:bodyPr>
          <a:lstStyle/>
          <a:p>
            <a:pPr algn="ctr"/>
            <a:r>
              <a:rPr lang="fr-FR" sz="2000" b="1" dirty="0">
                <a:latin typeface="Verdana" panose="020B0604030504040204" pitchFamily="34" charset="0"/>
                <a:ea typeface="Verdana" panose="020B0604030504040204" pitchFamily="34" charset="0"/>
                <a:cs typeface="Verdana" panose="020B0604030504040204" pitchFamily="34" charset="0"/>
              </a:rPr>
              <a:t>« Projet associatif »</a:t>
            </a:r>
          </a:p>
          <a:p>
            <a:endParaRPr lang="fr-FR" sz="1100" dirty="0">
              <a:latin typeface="Verdana" panose="020B0604030504040204" pitchFamily="34" charset="0"/>
              <a:ea typeface="Verdana" panose="020B0604030504040204" pitchFamily="34" charset="0"/>
              <a:cs typeface="Verdana" panose="020B0604030504040204" pitchFamily="34" charset="0"/>
            </a:endParaRPr>
          </a:p>
          <a:p>
            <a:r>
              <a:rPr lang="fr-FR" sz="1000" b="1" dirty="0">
                <a:latin typeface="Verdana" panose="020B0604030504040204" pitchFamily="34" charset="0"/>
                <a:ea typeface="Verdana" panose="020B0604030504040204" pitchFamily="34" charset="0"/>
                <a:cs typeface="Verdana" panose="020B0604030504040204" pitchFamily="34" charset="0"/>
              </a:rPr>
              <a:t>Finalité :</a:t>
            </a:r>
          </a:p>
          <a:p>
            <a:endParaRPr lang="fr-FR" sz="1000" dirty="0">
              <a:latin typeface="Verdana" panose="020B0604030504040204" pitchFamily="34" charset="0"/>
              <a:ea typeface="Verdana" panose="020B0604030504040204" pitchFamily="34" charset="0"/>
              <a:cs typeface="Verdana" panose="020B0604030504040204" pitchFamily="34" charset="0"/>
            </a:endParaRPr>
          </a:p>
          <a:p>
            <a:r>
              <a:rPr lang="fr-FR" sz="1000" dirty="0">
                <a:latin typeface="Verdana" panose="020B0604030504040204" pitchFamily="34" charset="0"/>
                <a:ea typeface="Verdana" panose="020B0604030504040204" pitchFamily="34" charset="0"/>
                <a:cs typeface="Verdana" panose="020B0604030504040204" pitchFamily="34" charset="0"/>
              </a:rPr>
              <a:t>Œuvrer à un meilleur vivre ensemble en s’efforçant de promouvoir :</a:t>
            </a:r>
          </a:p>
          <a:p>
            <a:r>
              <a:rPr lang="fr-FR" sz="1000" dirty="0">
                <a:latin typeface="Verdana" panose="020B0604030504040204" pitchFamily="34" charset="0"/>
                <a:ea typeface="Verdana" panose="020B0604030504040204" pitchFamily="34" charset="0"/>
                <a:cs typeface="Verdana" panose="020B0604030504040204" pitchFamily="34" charset="0"/>
              </a:rPr>
              <a:t>l’échange, le respect, l’écoute,</a:t>
            </a:r>
          </a:p>
          <a:p>
            <a:r>
              <a:rPr lang="fr-FR" sz="1000" dirty="0">
                <a:latin typeface="Verdana" panose="020B0604030504040204" pitchFamily="34" charset="0"/>
                <a:ea typeface="Verdana" panose="020B0604030504040204" pitchFamily="34" charset="0"/>
                <a:cs typeface="Verdana" panose="020B0604030504040204" pitchFamily="34" charset="0"/>
              </a:rPr>
              <a:t>l’action collective, en reconnaissant à chacun sa capacité d’agir,</a:t>
            </a:r>
          </a:p>
          <a:p>
            <a:r>
              <a:rPr lang="fr-FR" sz="1000" dirty="0">
                <a:latin typeface="Verdana" panose="020B0604030504040204" pitchFamily="34" charset="0"/>
                <a:ea typeface="Verdana" panose="020B0604030504040204" pitchFamily="34" charset="0"/>
                <a:cs typeface="Verdana" panose="020B0604030504040204" pitchFamily="34" charset="0"/>
              </a:rPr>
              <a:t>la participation du plus grand nombre à la vie publique,</a:t>
            </a:r>
          </a:p>
          <a:p>
            <a:r>
              <a:rPr lang="fr-FR" sz="1000" dirty="0">
                <a:latin typeface="Verdana" panose="020B0604030504040204" pitchFamily="34" charset="0"/>
                <a:ea typeface="Verdana" panose="020B0604030504040204" pitchFamily="34" charset="0"/>
                <a:cs typeface="Verdana" panose="020B0604030504040204" pitchFamily="34" charset="0"/>
              </a:rPr>
              <a:t>la cohésion sociale,</a:t>
            </a:r>
          </a:p>
          <a:p>
            <a:r>
              <a:rPr lang="fr-FR" sz="1000" dirty="0">
                <a:latin typeface="Verdana" panose="020B0604030504040204" pitchFamily="34" charset="0"/>
                <a:ea typeface="Verdana" panose="020B0604030504040204" pitchFamily="34" charset="0"/>
                <a:cs typeface="Verdana" panose="020B0604030504040204" pitchFamily="34" charset="0"/>
              </a:rPr>
              <a:t>la responsabilité et l’autonomie.</a:t>
            </a:r>
          </a:p>
          <a:p>
            <a:endParaRPr lang="fr-FR" sz="1000" dirty="0">
              <a:latin typeface="Verdana" panose="020B0604030504040204" pitchFamily="34" charset="0"/>
              <a:ea typeface="Verdana" panose="020B0604030504040204" pitchFamily="34" charset="0"/>
              <a:cs typeface="Verdana" panose="020B0604030504040204" pitchFamily="34" charset="0"/>
            </a:endParaRPr>
          </a:p>
          <a:p>
            <a:r>
              <a:rPr lang="fr-FR" sz="1000" dirty="0">
                <a:latin typeface="Verdana" panose="020B0604030504040204" pitchFamily="34" charset="0"/>
                <a:ea typeface="Verdana" panose="020B0604030504040204" pitchFamily="34" charset="0"/>
                <a:cs typeface="Verdana" panose="020B0604030504040204" pitchFamily="34" charset="0"/>
              </a:rPr>
              <a:t>ADOS reconnaît le besoin pour tout enfant de disposer d’un troisième espace distinct de l’école et de la famille pour se construire. Ce besoin se trouve accentué par l’environnement socioculturel dans lequel vivent les jeunes du quartier.</a:t>
            </a:r>
          </a:p>
          <a:p>
            <a:endParaRPr lang="fr-FR" sz="1000" dirty="0">
              <a:latin typeface="Verdana" panose="020B0604030504040204" pitchFamily="34" charset="0"/>
              <a:ea typeface="Verdana" panose="020B0604030504040204" pitchFamily="34" charset="0"/>
              <a:cs typeface="Verdana" panose="020B0604030504040204" pitchFamily="34" charset="0"/>
            </a:endParaRPr>
          </a:p>
          <a:p>
            <a:r>
              <a:rPr lang="fr-FR" sz="1000" b="1" dirty="0">
                <a:latin typeface="Verdana" panose="020B0604030504040204" pitchFamily="34" charset="0"/>
                <a:ea typeface="Verdana" panose="020B0604030504040204" pitchFamily="34" charset="0"/>
                <a:cs typeface="Verdana" panose="020B0604030504040204" pitchFamily="34" charset="0"/>
              </a:rPr>
              <a:t>But:</a:t>
            </a:r>
          </a:p>
          <a:p>
            <a:endParaRPr lang="fr-FR" sz="1000" dirty="0">
              <a:latin typeface="Verdana" panose="020B0604030504040204" pitchFamily="34" charset="0"/>
              <a:ea typeface="Verdana" panose="020B0604030504040204" pitchFamily="34" charset="0"/>
              <a:cs typeface="Verdana" panose="020B0604030504040204" pitchFamily="34" charset="0"/>
            </a:endParaRPr>
          </a:p>
          <a:p>
            <a:r>
              <a:rPr lang="fr-FR" sz="1000" dirty="0">
                <a:latin typeface="Verdana" panose="020B0604030504040204" pitchFamily="34" charset="0"/>
                <a:ea typeface="Verdana" panose="020B0604030504040204" pitchFamily="34" charset="0"/>
                <a:cs typeface="Verdana" panose="020B0604030504040204" pitchFamily="34" charset="0"/>
              </a:rPr>
              <a:t>Faire vivre au cœur du quartier avec les parents et les bénévoles, un espace d’éducation qui propose aux jeunes de faire l’expérience de l’autre et de l’action collective en vue de la construction de leur avenir et de leur participation à la vie sociale.</a:t>
            </a:r>
          </a:p>
          <a:p>
            <a:endParaRPr lang="fr-FR" sz="1000" dirty="0">
              <a:latin typeface="Verdana" panose="020B0604030504040204" pitchFamily="34" charset="0"/>
              <a:ea typeface="Verdana" panose="020B0604030504040204" pitchFamily="34" charset="0"/>
              <a:cs typeface="Verdana" panose="020B0604030504040204" pitchFamily="34" charset="0"/>
            </a:endParaRPr>
          </a:p>
          <a:p>
            <a:r>
              <a:rPr lang="fr-FR" sz="1000" b="1" dirty="0">
                <a:latin typeface="Verdana" panose="020B0604030504040204" pitchFamily="34" charset="0"/>
                <a:ea typeface="Verdana" panose="020B0604030504040204" pitchFamily="34" charset="0"/>
                <a:cs typeface="Verdana" panose="020B0604030504040204" pitchFamily="34" charset="0"/>
              </a:rPr>
              <a:t>Objectifs stratégiques :</a:t>
            </a:r>
          </a:p>
          <a:p>
            <a:endParaRPr lang="fr-FR" sz="1000" dirty="0">
              <a:latin typeface="Verdana" panose="020B0604030504040204" pitchFamily="34" charset="0"/>
              <a:ea typeface="Verdana" panose="020B0604030504040204" pitchFamily="34" charset="0"/>
              <a:cs typeface="Verdana" panose="020B0604030504040204" pitchFamily="34" charset="0"/>
            </a:endParaRPr>
          </a:p>
          <a:p>
            <a:r>
              <a:rPr lang="fr-FR" sz="1000" dirty="0">
                <a:latin typeface="Verdana" panose="020B0604030504040204" pitchFamily="34" charset="0"/>
                <a:ea typeface="Verdana" panose="020B0604030504040204" pitchFamily="34" charset="0"/>
                <a:cs typeface="Verdana" panose="020B0604030504040204" pitchFamily="34" charset="0"/>
              </a:rPr>
              <a:t>1– Garantir un cadre socio-éducatif :</a:t>
            </a:r>
          </a:p>
          <a:p>
            <a:r>
              <a:rPr lang="fr-FR" sz="1000" dirty="0">
                <a:latin typeface="Verdana" panose="020B0604030504040204" pitchFamily="34" charset="0"/>
                <a:ea typeface="Verdana" panose="020B0604030504040204" pitchFamily="34" charset="0"/>
                <a:cs typeface="Verdana" panose="020B0604030504040204" pitchFamily="34" charset="0"/>
              </a:rPr>
              <a:t>structurant et sécurisant,</a:t>
            </a:r>
          </a:p>
          <a:p>
            <a:r>
              <a:rPr lang="fr-FR" sz="1000" dirty="0">
                <a:latin typeface="Verdana" panose="020B0604030504040204" pitchFamily="34" charset="0"/>
                <a:ea typeface="Verdana" panose="020B0604030504040204" pitchFamily="34" charset="0"/>
                <a:cs typeface="Verdana" panose="020B0604030504040204" pitchFamily="34" charset="0"/>
              </a:rPr>
              <a:t>favorisant la rencontre et l’échange,</a:t>
            </a:r>
          </a:p>
          <a:p>
            <a:r>
              <a:rPr lang="fr-FR" sz="1000" dirty="0">
                <a:latin typeface="Verdana" panose="020B0604030504040204" pitchFamily="34" charset="0"/>
                <a:ea typeface="Verdana" panose="020B0604030504040204" pitchFamily="34" charset="0"/>
                <a:cs typeface="Verdana" panose="020B0604030504040204" pitchFamily="34" charset="0"/>
              </a:rPr>
              <a:t>ouvert sur l’extérieur, recherchant la collaboration des parents et la complémentarité avec les autres acteurs.</a:t>
            </a:r>
          </a:p>
          <a:p>
            <a:endParaRPr lang="fr-FR" sz="1000" dirty="0">
              <a:latin typeface="Verdana" panose="020B0604030504040204" pitchFamily="34" charset="0"/>
              <a:ea typeface="Verdana" panose="020B0604030504040204" pitchFamily="34" charset="0"/>
              <a:cs typeface="Verdana" panose="020B0604030504040204" pitchFamily="34" charset="0"/>
            </a:endParaRPr>
          </a:p>
          <a:p>
            <a:r>
              <a:rPr lang="fr-FR" sz="1000" dirty="0">
                <a:latin typeface="Verdana" panose="020B0604030504040204" pitchFamily="34" charset="0"/>
                <a:ea typeface="Verdana" panose="020B0604030504040204" pitchFamily="34" charset="0"/>
                <a:cs typeface="Verdana" panose="020B0604030504040204" pitchFamily="34" charset="0"/>
              </a:rPr>
              <a:t>2 – Placer l’accompagnement à la scolarité au cœur de  notre action.</a:t>
            </a:r>
          </a:p>
          <a:p>
            <a:endParaRPr lang="fr-FR" sz="1000" dirty="0">
              <a:latin typeface="Verdana" panose="020B0604030504040204" pitchFamily="34" charset="0"/>
              <a:ea typeface="Verdana" panose="020B0604030504040204" pitchFamily="34" charset="0"/>
              <a:cs typeface="Verdana" panose="020B0604030504040204" pitchFamily="34" charset="0"/>
            </a:endParaRPr>
          </a:p>
          <a:p>
            <a:r>
              <a:rPr lang="fr-FR" sz="1000" dirty="0">
                <a:latin typeface="Verdana" panose="020B0604030504040204" pitchFamily="34" charset="0"/>
                <a:ea typeface="Verdana" panose="020B0604030504040204" pitchFamily="34" charset="0"/>
                <a:cs typeface="Verdana" panose="020B0604030504040204" pitchFamily="34" charset="0"/>
              </a:rPr>
              <a:t>3 – Solliciter, soutenir et valoriser les démarches des parents et des bénévoles pour faire vivre ce lieu.</a:t>
            </a:r>
          </a:p>
          <a:p>
            <a:endParaRPr lang="fr-FR" sz="1000" dirty="0">
              <a:latin typeface="Verdana" panose="020B0604030504040204" pitchFamily="34" charset="0"/>
              <a:ea typeface="Verdana" panose="020B0604030504040204" pitchFamily="34" charset="0"/>
              <a:cs typeface="Verdana" panose="020B0604030504040204" pitchFamily="34" charset="0"/>
            </a:endParaRPr>
          </a:p>
          <a:p>
            <a:r>
              <a:rPr lang="fr-FR" sz="1000" dirty="0">
                <a:latin typeface="Verdana" panose="020B0604030504040204" pitchFamily="34" charset="0"/>
                <a:ea typeface="Verdana" panose="020B0604030504040204" pitchFamily="34" charset="0"/>
                <a:cs typeface="Verdana" panose="020B0604030504040204" pitchFamily="34" charset="0"/>
              </a:rPr>
              <a:t>4 – Permettre à chacun de mieux connaître son environnement et d’y prendre une place active.</a:t>
            </a:r>
          </a:p>
          <a:p>
            <a:endParaRPr lang="fr-FR" sz="1000" dirty="0">
              <a:latin typeface="Verdana" panose="020B0604030504040204" pitchFamily="34" charset="0"/>
              <a:ea typeface="Verdana" panose="020B0604030504040204" pitchFamily="34" charset="0"/>
              <a:cs typeface="Verdana" panose="020B0604030504040204" pitchFamily="34" charset="0"/>
            </a:endParaRPr>
          </a:p>
          <a:p>
            <a:r>
              <a:rPr lang="fr-FR" sz="1000" dirty="0">
                <a:latin typeface="Verdana" panose="020B0604030504040204" pitchFamily="34" charset="0"/>
                <a:ea typeface="Verdana" panose="020B0604030504040204" pitchFamily="34" charset="0"/>
                <a:cs typeface="Verdana" panose="020B0604030504040204" pitchFamily="34" charset="0"/>
              </a:rPr>
              <a:t>5 – Utiliser le fonctionnement associatif comme outil d’exercice de la démocratie en multipliant les niveaux de consultation et de décision.</a:t>
            </a:r>
          </a:p>
        </p:txBody>
      </p:sp>
      <p:sp>
        <p:nvSpPr>
          <p:cNvPr id="5" name="Rectangle à coins arrondis 4"/>
          <p:cNvSpPr/>
          <p:nvPr/>
        </p:nvSpPr>
        <p:spPr>
          <a:xfrm>
            <a:off x="276045" y="861697"/>
            <a:ext cx="11775057" cy="5827904"/>
          </a:xfrm>
          <a:prstGeom prst="roundRect">
            <a:avLst/>
          </a:prstGeom>
          <a:no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IRES</a:t>
            </a:r>
          </a:p>
        </p:txBody>
      </p:sp>
    </p:spTree>
    <p:extLst>
      <p:ext uri="{BB962C8B-B14F-4D97-AF65-F5344CB8AC3E}">
        <p14:creationId xmlns:p14="http://schemas.microsoft.com/office/powerpoint/2010/main" val="38009431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re 1"/>
          <p:cNvSpPr txBox="1">
            <a:spLocks/>
          </p:cNvSpPr>
          <p:nvPr/>
        </p:nvSpPr>
        <p:spPr>
          <a:xfrm>
            <a:off x="321786" y="3"/>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Les actions loisirs</a:t>
            </a:r>
          </a:p>
        </p:txBody>
      </p:sp>
      <p:cxnSp>
        <p:nvCxnSpPr>
          <p:cNvPr id="18" name="Connecteur droit 17"/>
          <p:cNvCxnSpPr/>
          <p:nvPr/>
        </p:nvCxnSpPr>
        <p:spPr>
          <a:xfrm>
            <a:off x="354656" y="865345"/>
            <a:ext cx="1134428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2" name="Rectangle à coins arrondis 1"/>
          <p:cNvSpPr/>
          <p:nvPr/>
        </p:nvSpPr>
        <p:spPr>
          <a:xfrm>
            <a:off x="293441" y="915752"/>
            <a:ext cx="5654258" cy="4967463"/>
          </a:xfrm>
          <a:prstGeom prst="round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IRES</a:t>
            </a:r>
          </a:p>
        </p:txBody>
      </p:sp>
      <p:sp>
        <p:nvSpPr>
          <p:cNvPr id="3" name="Flèche droite 2"/>
          <p:cNvSpPr/>
          <p:nvPr/>
        </p:nvSpPr>
        <p:spPr>
          <a:xfrm>
            <a:off x="7450926" y="1683108"/>
            <a:ext cx="493485" cy="362857"/>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Espace réservé du texte 4"/>
          <p:cNvSpPr txBox="1">
            <a:spLocks/>
          </p:cNvSpPr>
          <p:nvPr/>
        </p:nvSpPr>
        <p:spPr>
          <a:xfrm>
            <a:off x="464456" y="936438"/>
            <a:ext cx="5312229" cy="4848814"/>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1028700" rtl="0" eaLnBrk="1" fontAlgn="auto" latinLnBrk="0" hangingPunct="1">
              <a:lnSpc>
                <a:spcPct val="100000"/>
              </a:lnSpc>
              <a:spcBef>
                <a:spcPct val="20000"/>
              </a:spcBef>
              <a:spcAft>
                <a:spcPts val="0"/>
              </a:spcAft>
              <a:buClrTx/>
              <a:buSzTx/>
              <a:buFont typeface="Arial" pitchFamily="34" charset="0"/>
              <a:buNone/>
              <a:tabLst/>
              <a:defRPr/>
            </a:pPr>
            <a:r>
              <a:rPr lang="fr-FR" sz="1600" dirty="0">
                <a:solidFill>
                  <a:schemeClr val="accent6"/>
                </a:solidFill>
                <a:latin typeface="Verdana"/>
                <a:sym typeface="Wingdings" panose="05000000000000000000" pitchFamily="2" charset="2"/>
              </a:rPr>
              <a:t>BILAN</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a:latin typeface="Verdana"/>
                <a:sym typeface="Wingdings" panose="05000000000000000000" pitchFamily="2" charset="2"/>
              </a:rPr>
              <a:t>Le loisirs à ADOS reste un outil indispensable à la cohérence du projet. </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a:latin typeface="Verdana"/>
                <a:sym typeface="Wingdings" panose="05000000000000000000" pitchFamily="2" charset="2"/>
              </a:rPr>
              <a:t>A travers les loisirs c’est toute la vie de l’association qui se joue. Garder, partager des liens au-delà de l’accompagnement scolaire avec les </a:t>
            </a:r>
            <a:r>
              <a:rPr lang="fr-FR" sz="1000" dirty="0" smtClean="0">
                <a:latin typeface="Verdana"/>
                <a:sym typeface="Wingdings" panose="05000000000000000000" pitchFamily="2" charset="2"/>
              </a:rPr>
              <a:t>jeunes et leur s familles </a:t>
            </a:r>
            <a:r>
              <a:rPr lang="fr-FR" sz="1000" dirty="0">
                <a:latin typeface="Verdana"/>
                <a:sym typeface="Wingdings" panose="05000000000000000000" pitchFamily="2" charset="2"/>
              </a:rPr>
              <a:t>permet d’une part d’ouvrir et élargir leur représentations sur leur environnement socioculturel, d’autre part cela participe à créer une vie associative dans laquelle ils prennent petit à petit leur place.</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a:latin typeface="Verdana"/>
                <a:sym typeface="Wingdings" panose="05000000000000000000" pitchFamily="2" charset="2"/>
              </a:rPr>
              <a:t>Le loisirs sont aussi pour l’équipe un moyen de toucher ou de raccrocher des jeunes en difficulté scolaire. Le lien tissé au travers des loisirs permet un travail plus global des jeunes accueillis. Nous constatons au fil des ans l’impact des loisirs </a:t>
            </a:r>
            <a:r>
              <a:rPr lang="fr-FR" sz="1000" dirty="0" smtClean="0">
                <a:latin typeface="Verdana"/>
                <a:sym typeface="Wingdings" panose="05000000000000000000" pitchFamily="2" charset="2"/>
              </a:rPr>
              <a:t>su ,r </a:t>
            </a:r>
            <a:r>
              <a:rPr lang="fr-FR" sz="1000" dirty="0">
                <a:latin typeface="Verdana"/>
                <a:sym typeface="Wingdings" panose="05000000000000000000" pitchFamily="2" charset="2"/>
              </a:rPr>
              <a:t>le bien-être des jeunes et sur leur « réussite » scolaire. </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a:latin typeface="Verdana"/>
                <a:sym typeface="Wingdings" panose="05000000000000000000" pitchFamily="2" charset="2"/>
              </a:rPr>
              <a:t>L’articulation entre accueil de loisirs, ateliers hebdomadaires, projets de jeunes permet un bon équilibre et à chaque jeune de trouver sa place à ADOS.</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a:latin typeface="Verdana"/>
                <a:sym typeface="Wingdings" panose="05000000000000000000" pitchFamily="2" charset="2"/>
              </a:rPr>
              <a:t>Par ailleurs une bonne mixité sur l’ensemble des secteurs enfants et ados est gage qu’il n’y a pas d’appropriation par un public particulier. A travers le loisirs, ADOS est un lieu de vie où les jeunes viennent non seulement pour ce qui est proposé par l’équipe d’animation mais aussi parce que c’est un lieu convivial. Nous avons aussi constaté sur la fin de l’année une forte augmentation de la fréquentation (en moyenne 50 jeunes accueillis/jour) fruit du travail de l’équipe d’animation en particulier sur le secteur </a:t>
            </a:r>
            <a:r>
              <a:rPr lang="fr-FR" sz="1000" dirty="0" smtClean="0">
                <a:latin typeface="Verdana"/>
                <a:sym typeface="Wingdings" panose="05000000000000000000" pitchFamily="2" charset="2"/>
              </a:rPr>
              <a:t>jeunesse.</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smtClean="0">
                <a:latin typeface="Verdana"/>
                <a:sym typeface="Wingdings" panose="05000000000000000000" pitchFamily="2" charset="2"/>
              </a:rPr>
              <a:t>En 2018 c’est le secteur 15/17 ans qui s’est réellement dynamisé, avec la réouverture du local jeunes et des actions spécifiques sur cette tranche d’âge. </a:t>
            </a:r>
            <a:endParaRPr lang="fr-FR" sz="1000" dirty="0">
              <a:latin typeface="Verdana"/>
              <a:sym typeface="Wingdings" panose="05000000000000000000" pitchFamily="2" charset="2"/>
            </a:endParaRPr>
          </a:p>
        </p:txBody>
      </p:sp>
      <p:sp>
        <p:nvSpPr>
          <p:cNvPr id="17" name="Rectangle à coins arrondis 16"/>
          <p:cNvSpPr/>
          <p:nvPr/>
        </p:nvSpPr>
        <p:spPr>
          <a:xfrm>
            <a:off x="6460104" y="3610907"/>
            <a:ext cx="5654258" cy="3048540"/>
          </a:xfrm>
          <a:prstGeom prst="round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IRES</a:t>
            </a:r>
          </a:p>
        </p:txBody>
      </p:sp>
      <p:sp>
        <p:nvSpPr>
          <p:cNvPr id="25" name="Espace réservé du texte 4"/>
          <p:cNvSpPr txBox="1">
            <a:spLocks/>
          </p:cNvSpPr>
          <p:nvPr/>
        </p:nvSpPr>
        <p:spPr>
          <a:xfrm>
            <a:off x="6708756" y="3501756"/>
            <a:ext cx="5312229" cy="3266842"/>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1028700" rtl="0" eaLnBrk="1" fontAlgn="auto" latinLnBrk="0" hangingPunct="1">
              <a:lnSpc>
                <a:spcPct val="150000"/>
              </a:lnSpc>
              <a:spcBef>
                <a:spcPct val="20000"/>
              </a:spcBef>
              <a:spcAft>
                <a:spcPts val="0"/>
              </a:spcAft>
              <a:buClrTx/>
              <a:buSzTx/>
              <a:buFont typeface="Arial" pitchFamily="34" charset="0"/>
              <a:buNone/>
              <a:tabLst/>
              <a:defRPr/>
            </a:pPr>
            <a:r>
              <a:rPr lang="fr-FR" sz="1600" dirty="0">
                <a:solidFill>
                  <a:schemeClr val="accent6"/>
                </a:solidFill>
                <a:latin typeface="Verdana"/>
                <a:sym typeface="Wingdings" panose="05000000000000000000" pitchFamily="2" charset="2"/>
              </a:rPr>
              <a:t>PERSPECTIVES</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a:latin typeface="Verdana"/>
                <a:sym typeface="Wingdings" panose="05000000000000000000" pitchFamily="2" charset="2"/>
              </a:rPr>
              <a:t>La mobilisation des jeunes sur les actions de loisirs reste un réel moyen de suivi et d’épanouissement des enfants et des jeunes. L’équipe d’animation reste donc fortement mobilisée afin de proposer des actions et des activités permettant une ouverture culturelle que cela soit dans la diversité des sorties proposées en s’appuyant sur l’offre parisienne mais aussi dans la pratique d’activités.</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a:latin typeface="Verdana"/>
                <a:sym typeface="Wingdings" panose="05000000000000000000" pitchFamily="2" charset="2"/>
              </a:rPr>
              <a:t>Nous développerons différents partenariats utiles pour proposer des actions innovantes et nous continuerons d’aller au devant du public et de leurs familles en proposant et/ou en mobilisant les jeunes et leurs familles sur des actions dans le </a:t>
            </a:r>
            <a:r>
              <a:rPr lang="fr-FR" sz="1000" dirty="0" smtClean="0">
                <a:latin typeface="Verdana"/>
                <a:sym typeface="Wingdings" panose="05000000000000000000" pitchFamily="2" charset="2"/>
              </a:rPr>
              <a:t>quartier. </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smtClean="0">
                <a:latin typeface="Verdana"/>
                <a:sym typeface="Wingdings" panose="05000000000000000000" pitchFamily="2" charset="2"/>
              </a:rPr>
              <a:t>Nous développerons également des actions de sensibilisation à la santé et à la citoyenneté.</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smtClean="0">
                <a:latin typeface="Verdana"/>
                <a:sym typeface="Wingdings" panose="05000000000000000000" pitchFamily="2" charset="2"/>
              </a:rPr>
              <a:t>L’action 15/17 ans sera renforcée nous travaillerons sur la dimension citoyenne , notamment avec la mise en place de projets de solidarité. </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lang="fr-FR" sz="1100" dirty="0">
              <a:latin typeface="Verdana"/>
              <a:sym typeface="Wingdings" panose="05000000000000000000" pitchFamily="2" charset="2"/>
            </a:endParaRPr>
          </a:p>
        </p:txBody>
      </p:sp>
      <p:grpSp>
        <p:nvGrpSpPr>
          <p:cNvPr id="9" name="Groupe 8"/>
          <p:cNvGrpSpPr/>
          <p:nvPr/>
        </p:nvGrpSpPr>
        <p:grpSpPr>
          <a:xfrm rot="21047705">
            <a:off x="5929900" y="4078074"/>
            <a:ext cx="625642" cy="563332"/>
            <a:chOff x="378733" y="1048634"/>
            <a:chExt cx="625642" cy="563332"/>
          </a:xfrm>
        </p:grpSpPr>
        <p:sp>
          <p:nvSpPr>
            <p:cNvPr id="10" name="Rectangle 9"/>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11" name="Flèche droite 10"/>
            <p:cNvSpPr/>
            <p:nvPr/>
          </p:nvSpPr>
          <p:spPr bwMode="ltGray">
            <a:xfrm rot="2189332">
              <a:off x="428625" y="1096376"/>
              <a:ext cx="512946" cy="336885"/>
            </a:xfrm>
            <a:prstGeom prst="rightArrow">
              <a:avLst/>
            </a:prstGeom>
            <a:solidFill>
              <a:schemeClr val="accent6"/>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Tree>
    <p:extLst>
      <p:ext uri="{BB962C8B-B14F-4D97-AF65-F5344CB8AC3E}">
        <p14:creationId xmlns:p14="http://schemas.microsoft.com/office/powerpoint/2010/main" val="3560886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08083" y="2399924"/>
            <a:ext cx="9144000" cy="2387600"/>
          </a:xfrm>
        </p:spPr>
        <p:txBody>
          <a:bodyPr/>
          <a:lstStyle/>
          <a:p>
            <a:r>
              <a:rPr lang="fr-FR" b="1" dirty="0">
                <a:solidFill>
                  <a:schemeClr val="accent2"/>
                </a:solidFill>
                <a:latin typeface="Verdana" panose="020B0604030504040204" pitchFamily="34" charset="0"/>
                <a:ea typeface="Verdana" panose="020B0604030504040204" pitchFamily="34" charset="0"/>
                <a:cs typeface="Verdana" panose="020B0604030504040204" pitchFamily="34" charset="0"/>
              </a:rPr>
              <a:t>LES ANIMATIONS ET </a:t>
            </a:r>
            <a:r>
              <a:rPr lang="fr-FR" dirty="0">
                <a:solidFill>
                  <a:schemeClr val="accent2"/>
                </a:solidFill>
                <a:latin typeface="Verdana" panose="020B0604030504040204" pitchFamily="34" charset="0"/>
                <a:ea typeface="Verdana" panose="020B0604030504040204" pitchFamily="34" charset="0"/>
                <a:cs typeface="Verdana" panose="020B0604030504040204" pitchFamily="34" charset="0"/>
              </a:rPr>
              <a:t>ACTIONS FAMILLES </a:t>
            </a:r>
          </a:p>
        </p:txBody>
      </p:sp>
      <p:pic>
        <p:nvPicPr>
          <p:cNvPr id="4" name="Picture 2" descr="Afficher l'image d'origin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378605" y="1045828"/>
            <a:ext cx="5375463" cy="176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0008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texte 4"/>
          <p:cNvSpPr txBox="1">
            <a:spLocks/>
          </p:cNvSpPr>
          <p:nvPr/>
        </p:nvSpPr>
        <p:spPr>
          <a:xfrm>
            <a:off x="106198" y="1161335"/>
            <a:ext cx="3544225" cy="727686"/>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lvl="0" algn="just"/>
            <a:endParaRPr lang="fr-FR" sz="900" dirty="0">
              <a:latin typeface="Verdana"/>
              <a:sym typeface="Wingdings" panose="05000000000000000000" pitchFamily="2" charset="2"/>
            </a:endParaRPr>
          </a:p>
          <a:p>
            <a:pPr marL="285750" lvl="0" indent="-285750" algn="just">
              <a:buFont typeface="Arial" pitchFamily="34" charset="0"/>
              <a:buChar char="•"/>
            </a:pPr>
            <a:endParaRPr lang="fr-FR" dirty="0">
              <a:latin typeface="Verdana"/>
              <a:sym typeface="Wingdings" panose="05000000000000000000" pitchFamily="2" charset="2"/>
            </a:endParaRPr>
          </a:p>
          <a:p>
            <a:pPr lvl="0" algn="just"/>
            <a:endParaRPr lang="fr-FR" dirty="0">
              <a:latin typeface="Verdana"/>
              <a:sym typeface="Wingdings" panose="05000000000000000000" pitchFamily="2" charset="2"/>
            </a:endParaRPr>
          </a:p>
        </p:txBody>
      </p:sp>
      <p:sp>
        <p:nvSpPr>
          <p:cNvPr id="11" name="Rectangle 10"/>
          <p:cNvSpPr/>
          <p:nvPr/>
        </p:nvSpPr>
        <p:spPr>
          <a:xfrm>
            <a:off x="848695" y="879366"/>
            <a:ext cx="2417633" cy="485111"/>
          </a:xfrm>
          <a:prstGeom prst="rect">
            <a:avLst/>
          </a:prstGeom>
          <a:solidFill>
            <a:schemeClr val="accent2"/>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fr-FR" sz="1400" b="1" i="0" u="none" strike="noStrike" kern="0" cap="none" spc="0" normalizeH="0" baseline="0" noProof="0" dirty="0" smtClean="0">
                <a:ln>
                  <a:noFill/>
                </a:ln>
                <a:solidFill>
                  <a:prstClr val="white"/>
                </a:solidFill>
                <a:effectLst/>
                <a:uLnTx/>
                <a:uFillTx/>
                <a:latin typeface="Verdana"/>
                <a:ea typeface="+mn-ea"/>
                <a:cs typeface="+mn-cs"/>
              </a:rPr>
              <a:t>Sorties adultes </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sp>
        <p:nvSpPr>
          <p:cNvPr id="16" name="Titre 1"/>
          <p:cNvSpPr txBox="1">
            <a:spLocks/>
          </p:cNvSpPr>
          <p:nvPr/>
        </p:nvSpPr>
        <p:spPr>
          <a:xfrm>
            <a:off x="321786" y="-82031"/>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fr-FR" sz="4000" dirty="0"/>
          </a:p>
        </p:txBody>
      </p:sp>
      <p:cxnSp>
        <p:nvCxnSpPr>
          <p:cNvPr id="18" name="Connecteur droit 17"/>
          <p:cNvCxnSpPr/>
          <p:nvPr/>
        </p:nvCxnSpPr>
        <p:spPr>
          <a:xfrm>
            <a:off x="321786" y="667301"/>
            <a:ext cx="11344285"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295984" y="816371"/>
            <a:ext cx="3339815" cy="3160038"/>
          </a:xfrm>
          <a:prstGeom prst="rect">
            <a:avLst/>
          </a:prstGeom>
          <a:noFill/>
          <a:ln w="44450"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0" name="Groupe 19"/>
          <p:cNvGrpSpPr/>
          <p:nvPr/>
        </p:nvGrpSpPr>
        <p:grpSpPr>
          <a:xfrm>
            <a:off x="33267" y="1138021"/>
            <a:ext cx="625642" cy="563332"/>
            <a:chOff x="378733" y="1048634"/>
            <a:chExt cx="625642" cy="563332"/>
          </a:xfrm>
        </p:grpSpPr>
        <p:sp>
          <p:nvSpPr>
            <p:cNvPr id="25" name="Rectangle 24"/>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26" name="Flèche droite 25"/>
            <p:cNvSpPr/>
            <p:nvPr/>
          </p:nvSpPr>
          <p:spPr bwMode="ltGray">
            <a:xfrm rot="2189332">
              <a:off x="438020" y="1067876"/>
              <a:ext cx="417094" cy="336885"/>
            </a:xfrm>
            <a:prstGeom prst="rightArrow">
              <a:avLst/>
            </a:prstGeom>
            <a:solidFill>
              <a:schemeClr val="accent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
        <p:nvSpPr>
          <p:cNvPr id="29" name="Espace réservé du texte 4"/>
          <p:cNvSpPr txBox="1">
            <a:spLocks/>
          </p:cNvSpPr>
          <p:nvPr/>
        </p:nvSpPr>
        <p:spPr>
          <a:xfrm>
            <a:off x="7040783" y="2883831"/>
            <a:ext cx="4063048" cy="549175"/>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noProof="0" dirty="0">
              <a:ln>
                <a:noFill/>
              </a:ln>
              <a:solidFill>
                <a:srgbClr val="333333"/>
              </a:solidFill>
              <a:effectLst/>
              <a:uLnTx/>
              <a:uFillTx/>
              <a:latin typeface="Verdana"/>
              <a:ea typeface="+mn-ea"/>
              <a:cs typeface="+mn-cs"/>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sp>
        <p:nvSpPr>
          <p:cNvPr id="31" name="Rectangle 30"/>
          <p:cNvSpPr/>
          <p:nvPr/>
        </p:nvSpPr>
        <p:spPr>
          <a:xfrm>
            <a:off x="8430361" y="957911"/>
            <a:ext cx="2381779" cy="491862"/>
          </a:xfrm>
          <a:prstGeom prst="rect">
            <a:avLst/>
          </a:prstGeom>
          <a:solidFill>
            <a:schemeClr val="accent2"/>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200" b="1" kern="0" dirty="0" smtClean="0">
                <a:solidFill>
                  <a:prstClr val="white"/>
                </a:solidFill>
                <a:latin typeface="Verdana"/>
              </a:rPr>
              <a:t>Sorties familiales</a:t>
            </a:r>
            <a:endParaRPr kumimoji="0" lang="fr-FR" sz="1200" b="1" i="0" u="none" strike="noStrike" kern="0" cap="none" spc="0" normalizeH="0" baseline="0" noProof="0" dirty="0">
              <a:ln>
                <a:noFill/>
              </a:ln>
              <a:solidFill>
                <a:prstClr val="white"/>
              </a:solidFill>
              <a:effectLst/>
              <a:uLnTx/>
              <a:uFillTx/>
              <a:latin typeface="Verdana"/>
              <a:ea typeface="+mn-ea"/>
              <a:cs typeface="+mn-cs"/>
            </a:endParaRPr>
          </a:p>
        </p:txBody>
      </p:sp>
      <p:sp>
        <p:nvSpPr>
          <p:cNvPr id="32" name="Rectangle 31"/>
          <p:cNvSpPr/>
          <p:nvPr/>
        </p:nvSpPr>
        <p:spPr>
          <a:xfrm>
            <a:off x="7667313" y="820137"/>
            <a:ext cx="3869878" cy="3035871"/>
          </a:xfrm>
          <a:prstGeom prst="rect">
            <a:avLst/>
          </a:prstGeom>
          <a:noFill/>
          <a:ln w="44450"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Espace réservé du texte 4"/>
          <p:cNvSpPr txBox="1">
            <a:spLocks/>
          </p:cNvSpPr>
          <p:nvPr/>
        </p:nvSpPr>
        <p:spPr>
          <a:xfrm>
            <a:off x="7630645" y="1098739"/>
            <a:ext cx="4063048" cy="481464"/>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lvl="0" algn="just"/>
            <a:endParaRPr lang="fr-FR" sz="1100" b="0" dirty="0">
              <a:latin typeface="Verdana"/>
              <a:sym typeface="Wingdings" panose="05000000000000000000" pitchFamily="2" charset="2"/>
            </a:endParaRPr>
          </a:p>
          <a:p>
            <a:pPr lvl="0" algn="just"/>
            <a:endParaRPr lang="fr-FR" sz="1100" dirty="0">
              <a:latin typeface="Verdana"/>
              <a:sym typeface="Wingdings" panose="05000000000000000000" pitchFamily="2" charset="2"/>
            </a:endParaRPr>
          </a:p>
        </p:txBody>
      </p:sp>
      <p:sp>
        <p:nvSpPr>
          <p:cNvPr id="21" name="Rectangle 20"/>
          <p:cNvSpPr/>
          <p:nvPr/>
        </p:nvSpPr>
        <p:spPr>
          <a:xfrm>
            <a:off x="267835" y="4077647"/>
            <a:ext cx="3325052" cy="2685462"/>
          </a:xfrm>
          <a:prstGeom prst="rect">
            <a:avLst/>
          </a:prstGeom>
          <a:noFill/>
          <a:ln w="44450"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21"/>
          <p:cNvSpPr/>
          <p:nvPr/>
        </p:nvSpPr>
        <p:spPr>
          <a:xfrm>
            <a:off x="7667313" y="3968363"/>
            <a:ext cx="3869878" cy="2794746"/>
          </a:xfrm>
          <a:prstGeom prst="rect">
            <a:avLst/>
          </a:prstGeom>
          <a:noFill/>
          <a:ln w="44450"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3" name="Groupe 22"/>
          <p:cNvGrpSpPr/>
          <p:nvPr/>
        </p:nvGrpSpPr>
        <p:grpSpPr>
          <a:xfrm>
            <a:off x="0" y="4282391"/>
            <a:ext cx="625642" cy="563332"/>
            <a:chOff x="378733" y="1048634"/>
            <a:chExt cx="625642" cy="563332"/>
          </a:xfrm>
        </p:grpSpPr>
        <p:sp>
          <p:nvSpPr>
            <p:cNvPr id="24" name="Rectangle 23"/>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27" name="Flèche droite 26"/>
            <p:cNvSpPr/>
            <p:nvPr/>
          </p:nvSpPr>
          <p:spPr bwMode="ltGray">
            <a:xfrm rot="2189332">
              <a:off x="438020" y="1067876"/>
              <a:ext cx="417094" cy="336885"/>
            </a:xfrm>
            <a:prstGeom prst="rightArrow">
              <a:avLst/>
            </a:prstGeom>
            <a:solidFill>
              <a:schemeClr val="accent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grpSp>
        <p:nvGrpSpPr>
          <p:cNvPr id="28" name="Groupe 27"/>
          <p:cNvGrpSpPr/>
          <p:nvPr/>
        </p:nvGrpSpPr>
        <p:grpSpPr>
          <a:xfrm rot="21047705">
            <a:off x="7383544" y="972563"/>
            <a:ext cx="625642" cy="563332"/>
            <a:chOff x="378733" y="1048634"/>
            <a:chExt cx="625642" cy="563332"/>
          </a:xfrm>
        </p:grpSpPr>
        <p:sp>
          <p:nvSpPr>
            <p:cNvPr id="30" name="Rectangle 29"/>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36" name="Flèche droite 35"/>
            <p:cNvSpPr/>
            <p:nvPr/>
          </p:nvSpPr>
          <p:spPr bwMode="ltGray">
            <a:xfrm rot="2189332">
              <a:off x="438020" y="1067876"/>
              <a:ext cx="417094" cy="336885"/>
            </a:xfrm>
            <a:prstGeom prst="rightArrow">
              <a:avLst/>
            </a:prstGeom>
            <a:solidFill>
              <a:schemeClr val="accent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
        <p:nvSpPr>
          <p:cNvPr id="40" name="Rectangle 39"/>
          <p:cNvSpPr/>
          <p:nvPr/>
        </p:nvSpPr>
        <p:spPr>
          <a:xfrm>
            <a:off x="864424" y="4168698"/>
            <a:ext cx="2419067" cy="485111"/>
          </a:xfrm>
          <a:prstGeom prst="rect">
            <a:avLst/>
          </a:prstGeom>
          <a:solidFill>
            <a:schemeClr val="accent2"/>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fr-FR" sz="1400" b="1" i="0" u="none" strike="noStrike" kern="0" cap="none" spc="0" normalizeH="0" baseline="0" noProof="0" dirty="0" smtClean="0">
                <a:ln>
                  <a:noFill/>
                </a:ln>
                <a:solidFill>
                  <a:prstClr val="white"/>
                </a:solidFill>
                <a:effectLst/>
                <a:uLnTx/>
                <a:uFillTx/>
                <a:latin typeface="Verdana"/>
                <a:ea typeface="+mn-ea"/>
                <a:cs typeface="+mn-cs"/>
              </a:rPr>
              <a:t>Fitness &amp; yoga</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sp>
        <p:nvSpPr>
          <p:cNvPr id="41" name="Rectangle 40"/>
          <p:cNvSpPr/>
          <p:nvPr/>
        </p:nvSpPr>
        <p:spPr>
          <a:xfrm>
            <a:off x="8374641" y="4037820"/>
            <a:ext cx="2729190" cy="485111"/>
          </a:xfrm>
          <a:prstGeom prst="rect">
            <a:avLst/>
          </a:prstGeom>
          <a:solidFill>
            <a:schemeClr val="accent2"/>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fr-FR" sz="1400" b="1" i="0" u="none" strike="noStrike" kern="0" cap="none" spc="0" normalizeH="0" baseline="0" noProof="0" dirty="0" smtClean="0">
                <a:ln>
                  <a:noFill/>
                </a:ln>
                <a:solidFill>
                  <a:prstClr val="white"/>
                </a:solidFill>
                <a:effectLst/>
                <a:uLnTx/>
                <a:uFillTx/>
                <a:latin typeface="Verdana"/>
                <a:ea typeface="+mn-ea"/>
                <a:cs typeface="+mn-cs"/>
              </a:rPr>
              <a:t>Jardin partagé</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grpSp>
        <p:nvGrpSpPr>
          <p:cNvPr id="42" name="Groupe 41"/>
          <p:cNvGrpSpPr/>
          <p:nvPr/>
        </p:nvGrpSpPr>
        <p:grpSpPr>
          <a:xfrm>
            <a:off x="7428531" y="4176379"/>
            <a:ext cx="625642" cy="563332"/>
            <a:chOff x="378733" y="1048634"/>
            <a:chExt cx="625642" cy="563332"/>
          </a:xfrm>
        </p:grpSpPr>
        <p:sp>
          <p:nvSpPr>
            <p:cNvPr id="43" name="Rectangle 42"/>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44" name="Flèche droite 43"/>
            <p:cNvSpPr/>
            <p:nvPr/>
          </p:nvSpPr>
          <p:spPr bwMode="ltGray">
            <a:xfrm rot="2189332">
              <a:off x="438020" y="1067876"/>
              <a:ext cx="417094" cy="336885"/>
            </a:xfrm>
            <a:prstGeom prst="rightArrow">
              <a:avLst/>
            </a:prstGeom>
            <a:solidFill>
              <a:schemeClr val="accent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
        <p:nvSpPr>
          <p:cNvPr id="45" name="Rectangle 44"/>
          <p:cNvSpPr/>
          <p:nvPr/>
        </p:nvSpPr>
        <p:spPr>
          <a:xfrm>
            <a:off x="3878347" y="3975191"/>
            <a:ext cx="3535560" cy="2787918"/>
          </a:xfrm>
          <a:prstGeom prst="rect">
            <a:avLst/>
          </a:prstGeom>
          <a:noFill/>
          <a:ln w="44450"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Rectangle 45"/>
          <p:cNvSpPr/>
          <p:nvPr/>
        </p:nvSpPr>
        <p:spPr>
          <a:xfrm>
            <a:off x="4392377" y="4084227"/>
            <a:ext cx="2419067" cy="485111"/>
          </a:xfrm>
          <a:prstGeom prst="rect">
            <a:avLst/>
          </a:prstGeom>
          <a:solidFill>
            <a:schemeClr val="accent2"/>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fr-FR" sz="1400" b="1" i="0" u="none" strike="noStrike" kern="0" cap="none" spc="0" normalizeH="0" baseline="0" noProof="0" dirty="0" smtClean="0">
                <a:ln>
                  <a:noFill/>
                </a:ln>
                <a:solidFill>
                  <a:prstClr val="white"/>
                </a:solidFill>
                <a:effectLst/>
                <a:uLnTx/>
                <a:uFillTx/>
                <a:latin typeface="Verdana"/>
                <a:ea typeface="+mn-ea"/>
                <a:cs typeface="+mn-cs"/>
              </a:rPr>
              <a:t>Atelier cuisine </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grpSp>
        <p:nvGrpSpPr>
          <p:cNvPr id="47" name="Groupe 46"/>
          <p:cNvGrpSpPr/>
          <p:nvPr/>
        </p:nvGrpSpPr>
        <p:grpSpPr>
          <a:xfrm>
            <a:off x="3650423" y="4301853"/>
            <a:ext cx="625642" cy="563332"/>
            <a:chOff x="378733" y="1048634"/>
            <a:chExt cx="625642" cy="563332"/>
          </a:xfrm>
        </p:grpSpPr>
        <p:sp>
          <p:nvSpPr>
            <p:cNvPr id="48" name="Rectangle 47"/>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49" name="Flèche droite 48"/>
            <p:cNvSpPr/>
            <p:nvPr/>
          </p:nvSpPr>
          <p:spPr bwMode="ltGray">
            <a:xfrm rot="2189332">
              <a:off x="438020" y="1067876"/>
              <a:ext cx="417094" cy="336885"/>
            </a:xfrm>
            <a:prstGeom prst="rightArrow">
              <a:avLst/>
            </a:prstGeom>
            <a:solidFill>
              <a:schemeClr val="accent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
        <p:nvSpPr>
          <p:cNvPr id="3" name="Rectangle 2"/>
          <p:cNvSpPr/>
          <p:nvPr/>
        </p:nvSpPr>
        <p:spPr>
          <a:xfrm>
            <a:off x="3820755" y="692138"/>
            <a:ext cx="3835079" cy="3462486"/>
          </a:xfrm>
          <a:prstGeom prst="rect">
            <a:avLst/>
          </a:prstGeom>
        </p:spPr>
        <p:txBody>
          <a:bodyPr wrap="square">
            <a:spAutoFit/>
          </a:bodyPr>
          <a:lstStyle/>
          <a:p>
            <a:r>
              <a:rPr lang="fr-FR" sz="900" b="1" dirty="0" smtClean="0">
                <a:solidFill>
                  <a:schemeClr val="accent2"/>
                </a:solidFill>
                <a:latin typeface="Verdana" panose="020B0604030504040204" pitchFamily="34" charset="0"/>
                <a:ea typeface="Verdana" panose="020B0604030504040204" pitchFamily="34" charset="0"/>
                <a:cs typeface="Verdana" panose="020B0604030504040204" pitchFamily="34" charset="0"/>
              </a:rPr>
              <a:t>Ados </a:t>
            </a:r>
            <a:r>
              <a:rPr lang="fr-FR" sz="900" b="1" dirty="0">
                <a:solidFill>
                  <a:schemeClr val="accent2"/>
                </a:solidFill>
                <a:latin typeface="Verdana" panose="020B0604030504040204" pitchFamily="34" charset="0"/>
                <a:ea typeface="Verdana" panose="020B0604030504040204" pitchFamily="34" charset="0"/>
                <a:cs typeface="Verdana" panose="020B0604030504040204" pitchFamily="34" charset="0"/>
              </a:rPr>
              <a:t>entend travailler en partenariat avec les parents en les incitant à s’investir activement au sein de l’association ou en organisant des animations en direction des familles.</a:t>
            </a:r>
          </a:p>
          <a:p>
            <a:r>
              <a:rPr lang="fr-FR" sz="900" b="1" dirty="0">
                <a:solidFill>
                  <a:schemeClr val="accent2"/>
                </a:solidFill>
                <a:latin typeface="Verdana" panose="020B0604030504040204" pitchFamily="34" charset="0"/>
                <a:ea typeface="Verdana" panose="020B0604030504040204" pitchFamily="34" charset="0"/>
                <a:cs typeface="Verdana" panose="020B0604030504040204" pitchFamily="34" charset="0"/>
              </a:rPr>
              <a:t>L’action famille prend une part de plus en plus importante dans le projet de l’association et devient une action à part entière. L’offre d’activités en famille et aussi pour les adultes crée une nouvelle demande à laquelle nous tentons de répondre afin d’atteindre l’objectif de faire d’ADOS un lieu de vie à part entière où jeunes et adultes trouvent leur place. </a:t>
            </a:r>
          </a:p>
          <a:p>
            <a:r>
              <a:rPr lang="fr-FR" sz="900" b="1" dirty="0">
                <a:solidFill>
                  <a:schemeClr val="accent2"/>
                </a:solidFill>
                <a:latin typeface="Verdana" panose="020B0604030504040204" pitchFamily="34" charset="0"/>
                <a:ea typeface="Verdana" panose="020B0604030504040204" pitchFamily="34" charset="0"/>
                <a:cs typeface="Verdana" panose="020B0604030504040204" pitchFamily="34" charset="0"/>
              </a:rPr>
              <a:t>De plus à travers l’action famille nous avons pour objectif de créer un réel espace de vie et de </a:t>
            </a:r>
            <a:r>
              <a:rPr lang="fr-FR" sz="900" b="1" dirty="0" smtClean="0">
                <a:solidFill>
                  <a:schemeClr val="accent2"/>
                </a:solidFill>
                <a:latin typeface="Verdana" panose="020B0604030504040204" pitchFamily="34" charset="0"/>
                <a:ea typeface="Verdana" panose="020B0604030504040204" pitchFamily="34" charset="0"/>
                <a:cs typeface="Verdana" panose="020B0604030504040204" pitchFamily="34" charset="0"/>
              </a:rPr>
              <a:t>coéducation </a:t>
            </a:r>
            <a:r>
              <a:rPr lang="fr-FR" sz="900" b="1" dirty="0">
                <a:solidFill>
                  <a:schemeClr val="accent2"/>
                </a:solidFill>
                <a:latin typeface="Verdana" panose="020B0604030504040204" pitchFamily="34" charset="0"/>
                <a:ea typeface="Verdana" panose="020B0604030504040204" pitchFamily="34" charset="0"/>
                <a:cs typeface="Verdana" panose="020B0604030504040204" pitchFamily="34" charset="0"/>
              </a:rPr>
              <a:t>en tissant des liens de confiance entre l’équipe et les parents. </a:t>
            </a:r>
          </a:p>
          <a:p>
            <a:r>
              <a:rPr lang="fr-FR" sz="900" b="1" dirty="0">
                <a:solidFill>
                  <a:schemeClr val="accent2"/>
                </a:solidFill>
                <a:latin typeface="Verdana" panose="020B0604030504040204" pitchFamily="34" charset="0"/>
                <a:ea typeface="Verdana" panose="020B0604030504040204" pitchFamily="34" charset="0"/>
                <a:cs typeface="Verdana" panose="020B0604030504040204" pitchFamily="34" charset="0"/>
              </a:rPr>
              <a:t>La labellisation EVS d’ADOS vient conforter cette volonté de faire évoluer le projet global de l’association en laissant de plus en plus de place à l’initiative de ses adhérents et en particuliers les parents. </a:t>
            </a:r>
            <a:endParaRPr lang="fr-FR" sz="900" b="1" dirty="0" smtClean="0">
              <a:solidFill>
                <a:schemeClr val="accent2"/>
              </a:solidFill>
              <a:latin typeface="Verdana" panose="020B0604030504040204" pitchFamily="34" charset="0"/>
              <a:ea typeface="Verdana" panose="020B0604030504040204" pitchFamily="34" charset="0"/>
              <a:cs typeface="Verdana" panose="020B0604030504040204" pitchFamily="34" charset="0"/>
            </a:endParaRPr>
          </a:p>
          <a:p>
            <a:endParaRPr lang="fr-FR" sz="900" b="1" dirty="0" smtClean="0">
              <a:solidFill>
                <a:schemeClr val="accent2"/>
              </a:solidFill>
              <a:latin typeface="Verdana" panose="020B0604030504040204" pitchFamily="34" charset="0"/>
              <a:ea typeface="Verdana" panose="020B0604030504040204" pitchFamily="34" charset="0"/>
              <a:cs typeface="Verdana" panose="020B0604030504040204" pitchFamily="34" charset="0"/>
            </a:endParaRPr>
          </a:p>
          <a:p>
            <a:pPr algn="ctr"/>
            <a:r>
              <a:rPr lang="fr-FR" sz="1000" b="1" dirty="0">
                <a:solidFill>
                  <a:schemeClr val="accent2"/>
                </a:solidFill>
                <a:latin typeface="Verdana" panose="020B0604030504040204" pitchFamily="34" charset="0"/>
                <a:ea typeface="Verdana" panose="020B0604030504040204" pitchFamily="34" charset="0"/>
                <a:cs typeface="Verdana" panose="020B0604030504040204" pitchFamily="34" charset="0"/>
              </a:rPr>
              <a:t>Ados a accueilli 98 familles en 2018</a:t>
            </a:r>
          </a:p>
          <a:p>
            <a:pPr algn="ctr"/>
            <a:r>
              <a:rPr lang="fr-FR" sz="1000" b="1" dirty="0">
                <a:solidFill>
                  <a:schemeClr val="accent2"/>
                </a:solidFill>
                <a:latin typeface="Verdana" panose="020B0604030504040204" pitchFamily="34" charset="0"/>
                <a:ea typeface="Verdana" panose="020B0604030504040204" pitchFamily="34" charset="0"/>
                <a:cs typeface="Verdana" panose="020B0604030504040204" pitchFamily="34" charset="0"/>
              </a:rPr>
              <a:t>41% de familles monoparentales </a:t>
            </a:r>
          </a:p>
          <a:p>
            <a:pPr algn="ctr"/>
            <a:r>
              <a:rPr lang="fr-FR" sz="1000" b="1" dirty="0">
                <a:solidFill>
                  <a:schemeClr val="accent2"/>
                </a:solidFill>
                <a:latin typeface="Verdana" panose="020B0604030504040204" pitchFamily="34" charset="0"/>
                <a:ea typeface="Verdana" panose="020B0604030504040204" pitchFamily="34" charset="0"/>
                <a:cs typeface="Verdana" panose="020B0604030504040204" pitchFamily="34" charset="0"/>
              </a:rPr>
              <a:t>168 enfants.</a:t>
            </a:r>
          </a:p>
          <a:p>
            <a:endParaRPr lang="fr-FR" sz="900" b="1" dirty="0">
              <a:solidFill>
                <a:schemeClr val="accent2"/>
              </a:solidFill>
              <a:latin typeface="Verdana" panose="020B0604030504040204" pitchFamily="34" charset="0"/>
              <a:ea typeface="Verdana" panose="020B0604030504040204" pitchFamily="34" charset="0"/>
              <a:cs typeface="Verdana" panose="020B0604030504040204" pitchFamily="34" charset="0"/>
            </a:endParaRPr>
          </a:p>
        </p:txBody>
      </p:sp>
      <p:sp>
        <p:nvSpPr>
          <p:cNvPr id="4" name="Rectangle 3"/>
          <p:cNvSpPr/>
          <p:nvPr/>
        </p:nvSpPr>
        <p:spPr>
          <a:xfrm>
            <a:off x="267834" y="319667"/>
            <a:ext cx="2969916" cy="369332"/>
          </a:xfrm>
          <a:prstGeom prst="rect">
            <a:avLst/>
          </a:prstGeom>
        </p:spPr>
        <p:txBody>
          <a:bodyPr wrap="none">
            <a:spAutoFit/>
          </a:bodyPr>
          <a:lstStyle/>
          <a:p>
            <a:r>
              <a:rPr lang="fr-FR" dirty="0"/>
              <a:t>L’animation familiale &amp; adulte</a:t>
            </a:r>
          </a:p>
        </p:txBody>
      </p:sp>
      <p:sp>
        <p:nvSpPr>
          <p:cNvPr id="6" name="Rectangle 5"/>
          <p:cNvSpPr/>
          <p:nvPr/>
        </p:nvSpPr>
        <p:spPr>
          <a:xfrm>
            <a:off x="7789653" y="1562128"/>
            <a:ext cx="3597215" cy="2554545"/>
          </a:xfrm>
          <a:prstGeom prst="rect">
            <a:avLst/>
          </a:prstGeom>
        </p:spPr>
        <p:txBody>
          <a:bodyPr wrap="square">
            <a:spAutoFit/>
          </a:bodyPr>
          <a:lstStyle/>
          <a:p>
            <a:pPr lvl="0" algn="just" defTabSz="1028700">
              <a:spcBef>
                <a:spcPct val="20000"/>
              </a:spcBef>
              <a:defRPr/>
            </a:pPr>
            <a:r>
              <a:rPr lang="fr-FR" sz="1000" dirty="0">
                <a:latin typeface="Verdana"/>
                <a:sym typeface="Wingdings" panose="05000000000000000000" pitchFamily="2" charset="2"/>
              </a:rPr>
              <a:t>Les sorties familles ont pour but de permettre aux parents de partager un temps avec leurs enfants mais aussi de multiplier les temps de rencontre et ainsi renforcer le lien avec l’association. C’est d’ailleurs une demande forte des parents. En 2018 nous avons également proposé des places grâce à la Mairie de Paris pour des spectacles afin qu’elles puissent s’y rendre en autonomie. </a:t>
            </a:r>
            <a:endParaRPr lang="fr-FR" sz="1000" dirty="0" smtClean="0">
              <a:latin typeface="Verdana"/>
              <a:sym typeface="Wingdings" panose="05000000000000000000" pitchFamily="2" charset="2"/>
            </a:endParaRPr>
          </a:p>
          <a:p>
            <a:pPr lvl="0" algn="just" defTabSz="1028700">
              <a:spcBef>
                <a:spcPct val="20000"/>
              </a:spcBef>
              <a:defRPr/>
            </a:pPr>
            <a:endParaRPr lang="fr-FR" sz="1000" dirty="0" smtClean="0">
              <a:latin typeface="Verdana"/>
              <a:sym typeface="Wingdings" panose="05000000000000000000" pitchFamily="2" charset="2"/>
            </a:endParaRPr>
          </a:p>
          <a:p>
            <a:pPr algn="ctr"/>
            <a:r>
              <a:rPr lang="fr-FR" sz="1000" b="1" dirty="0">
                <a:solidFill>
                  <a:schemeClr val="accent2"/>
                </a:solidFill>
                <a:latin typeface="Verdana" panose="020B0604030504040204" pitchFamily="34" charset="0"/>
                <a:ea typeface="Verdana" panose="020B0604030504040204" pitchFamily="34" charset="0"/>
                <a:cs typeface="Verdana" panose="020B0604030504040204" pitchFamily="34" charset="0"/>
              </a:rPr>
              <a:t>6 sorties organisées en 2018 </a:t>
            </a:r>
          </a:p>
          <a:p>
            <a:pPr algn="ctr"/>
            <a:r>
              <a:rPr lang="fr-FR" sz="1000" b="1" dirty="0" smtClean="0">
                <a:solidFill>
                  <a:schemeClr val="accent2"/>
                </a:solidFill>
                <a:latin typeface="Verdana" panose="020B0604030504040204" pitchFamily="34" charset="0"/>
                <a:ea typeface="Verdana" panose="020B0604030504040204" pitchFamily="34" charset="0"/>
                <a:cs typeface="Verdana" panose="020B0604030504040204" pitchFamily="34" charset="0"/>
              </a:rPr>
              <a:t>257 </a:t>
            </a:r>
            <a:r>
              <a:rPr lang="fr-FR" sz="1000" b="1" dirty="0">
                <a:solidFill>
                  <a:schemeClr val="accent2"/>
                </a:solidFill>
                <a:latin typeface="Verdana" panose="020B0604030504040204" pitchFamily="34" charset="0"/>
                <a:ea typeface="Verdana" panose="020B0604030504040204" pitchFamily="34" charset="0"/>
                <a:cs typeface="Verdana" panose="020B0604030504040204" pitchFamily="34" charset="0"/>
              </a:rPr>
              <a:t>personnes  </a:t>
            </a:r>
          </a:p>
          <a:p>
            <a:pPr lvl="0" algn="just" defTabSz="1028700">
              <a:spcBef>
                <a:spcPct val="20000"/>
              </a:spcBef>
              <a:defRPr/>
            </a:pPr>
            <a:endParaRPr lang="fr-FR" sz="1000" dirty="0">
              <a:solidFill>
                <a:srgbClr val="333333"/>
              </a:solidFill>
              <a:latin typeface="Verdana"/>
              <a:sym typeface="Wingdings" panose="05000000000000000000" pitchFamily="2" charset="2"/>
            </a:endParaRPr>
          </a:p>
          <a:p>
            <a:pPr lvl="0" algn="just" defTabSz="1028700">
              <a:spcBef>
                <a:spcPct val="20000"/>
              </a:spcBef>
              <a:defRPr/>
            </a:pPr>
            <a:endParaRPr lang="fr-FR" sz="1000" dirty="0" smtClean="0">
              <a:solidFill>
                <a:srgbClr val="333333"/>
              </a:solidFill>
              <a:latin typeface="Verdana"/>
              <a:sym typeface="Wingdings" panose="05000000000000000000" pitchFamily="2" charset="2"/>
            </a:endParaRPr>
          </a:p>
          <a:p>
            <a:pPr lvl="0" algn="just" defTabSz="1028700">
              <a:spcBef>
                <a:spcPct val="20000"/>
              </a:spcBef>
              <a:defRPr/>
            </a:pPr>
            <a:endParaRPr lang="fr-FR" sz="1000" dirty="0">
              <a:solidFill>
                <a:srgbClr val="333333"/>
              </a:solidFill>
              <a:latin typeface="Verdana"/>
              <a:sym typeface="Wingdings" panose="05000000000000000000" pitchFamily="2" charset="2"/>
            </a:endParaRPr>
          </a:p>
          <a:p>
            <a:pPr lvl="0" algn="just" defTabSz="1028700">
              <a:spcBef>
                <a:spcPct val="20000"/>
              </a:spcBef>
              <a:defRPr/>
            </a:pPr>
            <a:endParaRPr lang="fr-FR" sz="1000" dirty="0" smtClean="0">
              <a:solidFill>
                <a:srgbClr val="333333"/>
              </a:solidFill>
              <a:latin typeface="Verdana"/>
              <a:sym typeface="Wingdings" panose="05000000000000000000" pitchFamily="2" charset="2"/>
            </a:endParaRPr>
          </a:p>
        </p:txBody>
      </p:sp>
      <p:sp>
        <p:nvSpPr>
          <p:cNvPr id="37" name="Espace réservé du texte 4"/>
          <p:cNvSpPr txBox="1">
            <a:spLocks/>
          </p:cNvSpPr>
          <p:nvPr/>
        </p:nvSpPr>
        <p:spPr>
          <a:xfrm>
            <a:off x="125911" y="4575616"/>
            <a:ext cx="3546357" cy="2435846"/>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900" b="0" dirty="0" smtClean="0">
                <a:latin typeface="Verdana"/>
                <a:sym typeface="Wingdings" panose="05000000000000000000" pitchFamily="2" charset="2"/>
              </a:rPr>
              <a:t>Les ateliers fitness et yoga qui </a:t>
            </a:r>
            <a:r>
              <a:rPr lang="fr-FR" sz="900" b="0" dirty="0">
                <a:latin typeface="Verdana"/>
                <a:sym typeface="Wingdings" panose="05000000000000000000" pitchFamily="2" charset="2"/>
              </a:rPr>
              <a:t>rencontre toujours un franc succès auprès des mamans qui se déroule depuis octobre le mercredi de 19h à </a:t>
            </a:r>
            <a:r>
              <a:rPr lang="fr-FR" sz="900" b="0" dirty="0" smtClean="0">
                <a:latin typeface="Verdana"/>
                <a:sym typeface="Wingdings" panose="05000000000000000000" pitchFamily="2" charset="2"/>
              </a:rPr>
              <a:t>20h30. </a:t>
            </a:r>
            <a:r>
              <a:rPr lang="fr-FR" sz="900" b="0" dirty="0">
                <a:latin typeface="Verdana"/>
                <a:sym typeface="Wingdings" panose="05000000000000000000" pitchFamily="2" charset="2"/>
              </a:rPr>
              <a:t>Il permet aux mamans de pratiquer une activité physique. C’est pour la plupart des inscrites la première fois qu’elles pratiquent une activité sportive. Ce temps est ouvert à l’ensemble des femmes du quartier </a:t>
            </a:r>
            <a:r>
              <a:rPr lang="fr-FR" sz="900" b="0" dirty="0" smtClean="0">
                <a:latin typeface="Verdana"/>
                <a:sym typeface="Wingdings" panose="05000000000000000000" pitchFamily="2" charset="2"/>
              </a:rPr>
              <a:t>qui sont de plus en plus nombreuses à s’inscrire grâce au bouche à oreille. Par ailleurs ces ateliers ouvert à toutes permettent à des habitants différents de pratiquer une activité ensemble.</a:t>
            </a:r>
          </a:p>
          <a:p>
            <a:pPr algn="ctr"/>
            <a:r>
              <a:rPr lang="fr-FR" sz="900" dirty="0">
                <a:solidFill>
                  <a:schemeClr val="accent2"/>
                </a:solidFill>
                <a:latin typeface="Verdana" panose="020B0604030504040204" pitchFamily="34" charset="0"/>
                <a:ea typeface="Verdana" panose="020B0604030504040204" pitchFamily="34" charset="0"/>
                <a:cs typeface="Verdana" panose="020B0604030504040204" pitchFamily="34" charset="0"/>
              </a:rPr>
              <a:t>30 personnes inscrites au fitness et au Yoga</a:t>
            </a:r>
          </a:p>
          <a:p>
            <a:pPr algn="ctr"/>
            <a:r>
              <a:rPr lang="fr-FR" sz="900" dirty="0">
                <a:solidFill>
                  <a:schemeClr val="accent2"/>
                </a:solidFill>
                <a:latin typeface="Verdana" panose="020B0604030504040204" pitchFamily="34" charset="0"/>
                <a:ea typeface="Verdana" panose="020B0604030504040204" pitchFamily="34" charset="0"/>
                <a:cs typeface="Verdana" panose="020B0604030504040204" pitchFamily="34" charset="0"/>
              </a:rPr>
              <a:t>35 séances sur l’année. </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lang="fr-FR" sz="900" b="0" dirty="0">
              <a:latin typeface="Verdana"/>
              <a:sym typeface="Wingdings" panose="05000000000000000000" pitchFamily="2" charset="2"/>
            </a:endParaRP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lang="fr-FR" sz="900" b="0" dirty="0" smtClean="0">
              <a:latin typeface="Verdana"/>
              <a:sym typeface="Wingdings" panose="05000000000000000000" pitchFamily="2" charset="2"/>
            </a:endParaRPr>
          </a:p>
        </p:txBody>
      </p:sp>
      <p:sp>
        <p:nvSpPr>
          <p:cNvPr id="7" name="Rectangle 6"/>
          <p:cNvSpPr/>
          <p:nvPr/>
        </p:nvSpPr>
        <p:spPr>
          <a:xfrm>
            <a:off x="3878347" y="4623503"/>
            <a:ext cx="3574562" cy="2363724"/>
          </a:xfrm>
          <a:prstGeom prst="rect">
            <a:avLst/>
          </a:prstGeom>
        </p:spPr>
        <p:txBody>
          <a:bodyPr wrap="square">
            <a:spAutoFit/>
          </a:bodyPr>
          <a:lstStyle/>
          <a:p>
            <a:pPr lvl="0" algn="just" defTabSz="1028700">
              <a:spcBef>
                <a:spcPct val="20000"/>
              </a:spcBef>
              <a:defRPr/>
            </a:pPr>
            <a:r>
              <a:rPr lang="fr-FR" sz="900" dirty="0">
                <a:solidFill>
                  <a:srgbClr val="333333"/>
                </a:solidFill>
                <a:latin typeface="Verdana"/>
                <a:sym typeface="Wingdings" panose="05000000000000000000" pitchFamily="2" charset="2"/>
              </a:rPr>
              <a:t>L’atelier cuisine </a:t>
            </a:r>
            <a:r>
              <a:rPr lang="fr-FR" sz="900" dirty="0">
                <a:latin typeface="Verdana"/>
                <a:sym typeface="Wingdings" panose="05000000000000000000" pitchFamily="2" charset="2"/>
              </a:rPr>
              <a:t>se déroule une fois par mois et est ouvert à tous les parents, aux bénévoles de l’association, mais aussi à tous les habitants. Ces temps de partage permettent la rencontre et aussi de parler de sujets qui les concernent et  permettent également l’émergence de nouveaux projets . Ces ateliers comme l(‘ensemble des actions concourent à créer des liens de confiance avec l’association et de s’y sentir chez eux. Cet atelier fonctionne bien avec un groupe de mamans l’enjeu est d’élargir ce groupe avec d’autres parents et habitants. Nous avons également invités les bénévoles afin de développer la vie associative. </a:t>
            </a:r>
            <a:endParaRPr lang="fr-FR" sz="900" dirty="0" smtClean="0">
              <a:latin typeface="Verdana"/>
              <a:sym typeface="Wingdings" panose="05000000000000000000" pitchFamily="2" charset="2"/>
            </a:endParaRPr>
          </a:p>
          <a:p>
            <a:pPr algn="ctr"/>
            <a:r>
              <a:rPr lang="fr-FR" sz="900" b="1" dirty="0">
                <a:solidFill>
                  <a:schemeClr val="accent2"/>
                </a:solidFill>
                <a:latin typeface="Verdana" panose="020B0604030504040204" pitchFamily="34" charset="0"/>
                <a:ea typeface="Verdana" panose="020B0604030504040204" pitchFamily="34" charset="0"/>
                <a:cs typeface="Verdana" panose="020B0604030504040204" pitchFamily="34" charset="0"/>
              </a:rPr>
              <a:t>6 ateliers organisés en 2018 </a:t>
            </a:r>
          </a:p>
          <a:p>
            <a:pPr algn="ctr"/>
            <a:r>
              <a:rPr lang="fr-FR" sz="900" b="1" dirty="0" smtClean="0">
                <a:solidFill>
                  <a:schemeClr val="accent2"/>
                </a:solidFill>
                <a:latin typeface="Verdana" panose="020B0604030504040204" pitchFamily="34" charset="0"/>
                <a:ea typeface="Verdana" panose="020B0604030504040204" pitchFamily="34" charset="0"/>
                <a:cs typeface="Verdana" panose="020B0604030504040204" pitchFamily="34" charset="0"/>
              </a:rPr>
              <a:t>95 personnes ont participé aux ateliers cuisine</a:t>
            </a:r>
            <a:endParaRPr lang="fr-FR" sz="900" dirty="0" smtClean="0">
              <a:solidFill>
                <a:schemeClr val="accent2"/>
              </a:solidFill>
              <a:latin typeface="Verdana" panose="020B0604030504040204" pitchFamily="34" charset="0"/>
              <a:ea typeface="Verdana" panose="020B0604030504040204" pitchFamily="34" charset="0"/>
              <a:cs typeface="Verdana" panose="020B0604030504040204" pitchFamily="34" charset="0"/>
            </a:endParaRPr>
          </a:p>
          <a:p>
            <a:pPr lvl="0" algn="just" defTabSz="1028700">
              <a:spcBef>
                <a:spcPct val="20000"/>
              </a:spcBef>
              <a:defRPr/>
            </a:pPr>
            <a:endParaRPr lang="fr-FR" sz="900" dirty="0">
              <a:solidFill>
                <a:srgbClr val="333333"/>
              </a:solidFill>
              <a:latin typeface="Verdana"/>
              <a:sym typeface="Wingdings" panose="05000000000000000000" pitchFamily="2" charset="2"/>
            </a:endParaRPr>
          </a:p>
          <a:p>
            <a:pPr lvl="0" algn="just" defTabSz="1028700">
              <a:spcBef>
                <a:spcPct val="20000"/>
              </a:spcBef>
              <a:defRPr/>
            </a:pPr>
            <a:endParaRPr lang="fr-FR" sz="900" dirty="0">
              <a:solidFill>
                <a:srgbClr val="333333"/>
              </a:solidFill>
              <a:latin typeface="Verdana"/>
              <a:sym typeface="Wingdings" panose="05000000000000000000" pitchFamily="2" charset="2"/>
            </a:endParaRPr>
          </a:p>
        </p:txBody>
      </p:sp>
      <p:sp>
        <p:nvSpPr>
          <p:cNvPr id="8" name="Rectangle 7"/>
          <p:cNvSpPr/>
          <p:nvPr/>
        </p:nvSpPr>
        <p:spPr>
          <a:xfrm>
            <a:off x="7913298" y="4527625"/>
            <a:ext cx="3335547" cy="2419124"/>
          </a:xfrm>
          <a:prstGeom prst="rect">
            <a:avLst/>
          </a:prstGeom>
        </p:spPr>
        <p:txBody>
          <a:bodyPr wrap="square">
            <a:spAutoFit/>
          </a:bodyPr>
          <a:lstStyle/>
          <a:p>
            <a:pPr lvl="0" algn="just" defTabSz="1028700">
              <a:spcBef>
                <a:spcPct val="20000"/>
              </a:spcBef>
              <a:defRPr/>
            </a:pPr>
            <a:r>
              <a:rPr lang="fr-FR" sz="900" dirty="0">
                <a:solidFill>
                  <a:srgbClr val="333333"/>
                </a:solidFill>
                <a:latin typeface="Verdana"/>
                <a:sym typeface="Wingdings" panose="05000000000000000000" pitchFamily="2" charset="2"/>
              </a:rPr>
              <a:t>A travers l’action adulte nous donnons la possibilité aux parents de l’association de monter des projets collectifs. </a:t>
            </a:r>
          </a:p>
          <a:p>
            <a:pPr lvl="0" algn="just" defTabSz="1028700">
              <a:spcBef>
                <a:spcPct val="20000"/>
              </a:spcBef>
              <a:defRPr/>
            </a:pPr>
            <a:r>
              <a:rPr lang="fr-FR" sz="900" dirty="0" smtClean="0">
                <a:latin typeface="Verdana"/>
                <a:sym typeface="Wingdings" panose="05000000000000000000" pitchFamily="2" charset="2"/>
              </a:rPr>
              <a:t>L’idée </a:t>
            </a:r>
            <a:r>
              <a:rPr lang="fr-FR" sz="900" dirty="0">
                <a:latin typeface="Verdana"/>
                <a:sym typeface="Wingdings" panose="05000000000000000000" pitchFamily="2" charset="2"/>
              </a:rPr>
              <a:t>est de favoriser les initiatives des parents. </a:t>
            </a:r>
          </a:p>
          <a:p>
            <a:pPr lvl="0" algn="just" defTabSz="1028700">
              <a:spcBef>
                <a:spcPct val="20000"/>
              </a:spcBef>
              <a:defRPr/>
            </a:pPr>
            <a:r>
              <a:rPr lang="fr-FR" sz="900" dirty="0">
                <a:latin typeface="Verdana"/>
                <a:sym typeface="Wingdings" panose="05000000000000000000" pitchFamily="2" charset="2"/>
              </a:rPr>
              <a:t>Nous nous sommes rapproché de l’association «  La table ouverte «  qui gère la friche pour que les mamans est un bout de terrain.</a:t>
            </a:r>
          </a:p>
          <a:p>
            <a:pPr lvl="0" algn="just" defTabSz="1028700">
              <a:spcBef>
                <a:spcPct val="20000"/>
              </a:spcBef>
              <a:defRPr/>
            </a:pPr>
            <a:r>
              <a:rPr lang="fr-FR" sz="900" dirty="0" smtClean="0">
                <a:latin typeface="Verdana"/>
                <a:sym typeface="Wingdings" panose="05000000000000000000" pitchFamily="2" charset="2"/>
              </a:rPr>
              <a:t>Nous avons mis en place avec l’association « la </a:t>
            </a:r>
            <a:r>
              <a:rPr lang="fr-FR" sz="900" dirty="0" err="1" smtClean="0">
                <a:latin typeface="Verdana"/>
                <a:sym typeface="Wingdings" panose="05000000000000000000" pitchFamily="2" charset="2"/>
              </a:rPr>
              <a:t>requincaillerie</a:t>
            </a:r>
            <a:r>
              <a:rPr lang="fr-FR" sz="900" dirty="0" smtClean="0">
                <a:latin typeface="Verdana"/>
                <a:sym typeface="Wingdings" panose="05000000000000000000" pitchFamily="2" charset="2"/>
              </a:rPr>
              <a:t> » un chantier participatif de création de jardinières auquel les mamans et des jeunes ont participé. Nous avons également financer l’achat de matériel et organisé plusieurs temps de réunion afin de structurer leur projet.</a:t>
            </a:r>
          </a:p>
          <a:p>
            <a:pPr algn="ctr"/>
            <a:r>
              <a:rPr lang="fr-FR" sz="900" b="1" dirty="0" smtClean="0">
                <a:solidFill>
                  <a:schemeClr val="accent2"/>
                </a:solidFill>
                <a:latin typeface="Verdana" panose="020B0604030504040204" pitchFamily="34" charset="0"/>
                <a:ea typeface="Verdana" panose="020B0604030504040204" pitchFamily="34" charset="0"/>
                <a:cs typeface="Verdana" panose="020B0604030504040204" pitchFamily="34" charset="0"/>
              </a:rPr>
              <a:t>6 mamans et 6 jeunes ont participé à la mise en place de ce jardin </a:t>
            </a:r>
            <a:endParaRPr lang="fr-FR" sz="900" dirty="0">
              <a:solidFill>
                <a:schemeClr val="accent2"/>
              </a:solidFill>
              <a:latin typeface="Verdana" panose="020B0604030504040204" pitchFamily="34" charset="0"/>
              <a:ea typeface="Verdana" panose="020B0604030504040204" pitchFamily="34" charset="0"/>
              <a:cs typeface="Verdana" panose="020B0604030504040204" pitchFamily="34" charset="0"/>
            </a:endParaRPr>
          </a:p>
          <a:p>
            <a:pPr lvl="0" algn="just" defTabSz="1028700">
              <a:spcBef>
                <a:spcPct val="20000"/>
              </a:spcBef>
              <a:defRPr/>
            </a:pPr>
            <a:endParaRPr lang="fr-FR" sz="900" dirty="0">
              <a:latin typeface="Verdana"/>
              <a:sym typeface="Wingdings" panose="05000000000000000000" pitchFamily="2" charset="2"/>
            </a:endParaRPr>
          </a:p>
        </p:txBody>
      </p:sp>
      <p:sp>
        <p:nvSpPr>
          <p:cNvPr id="9" name="Rectangle 8"/>
          <p:cNvSpPr/>
          <p:nvPr/>
        </p:nvSpPr>
        <p:spPr>
          <a:xfrm>
            <a:off x="358565" y="1552034"/>
            <a:ext cx="3297040" cy="3000821"/>
          </a:xfrm>
          <a:prstGeom prst="rect">
            <a:avLst/>
          </a:prstGeom>
        </p:spPr>
        <p:txBody>
          <a:bodyPr wrap="square">
            <a:spAutoFit/>
          </a:bodyPr>
          <a:lstStyle/>
          <a:p>
            <a:pPr lvl="0" algn="just" defTabSz="1028700">
              <a:spcBef>
                <a:spcPct val="20000"/>
              </a:spcBef>
              <a:defRPr/>
            </a:pPr>
            <a:r>
              <a:rPr lang="fr-FR" sz="900" dirty="0">
                <a:latin typeface="Verdana"/>
                <a:sym typeface="Wingdings" panose="05000000000000000000" pitchFamily="2" charset="2"/>
              </a:rPr>
              <a:t>Depuis 2 ans nous organisons des sorties réservés aux adultes. Cette action est le fruit de discussion avec les parents qui souhaitaient avoir des temps de rencontre entre adultes (en particulier les mamans). C’est également un moyen de renforcer les liens avec l’équipe d’animation et de permettre aux parents de se rencontrer. Ces sorties sont également ouvertes aux bénévoles de l’association. </a:t>
            </a:r>
          </a:p>
          <a:p>
            <a:pPr lvl="0" algn="just" defTabSz="1028700">
              <a:spcBef>
                <a:spcPct val="20000"/>
              </a:spcBef>
              <a:defRPr/>
            </a:pPr>
            <a:r>
              <a:rPr lang="fr-FR" sz="900" dirty="0">
                <a:latin typeface="Verdana"/>
                <a:sym typeface="Wingdings" panose="05000000000000000000" pitchFamily="2" charset="2"/>
              </a:rPr>
              <a:t>Cette action participe à développer la vie de l’association et la participation du plus grand nombre. Elles sont </a:t>
            </a:r>
            <a:r>
              <a:rPr lang="fr-FR" sz="900" dirty="0" err="1">
                <a:latin typeface="Verdana"/>
                <a:sym typeface="Wingdings" panose="05000000000000000000" pitchFamily="2" charset="2"/>
              </a:rPr>
              <a:t>co</a:t>
            </a:r>
            <a:r>
              <a:rPr lang="fr-FR" sz="900" dirty="0">
                <a:latin typeface="Verdana"/>
                <a:sym typeface="Wingdings" panose="05000000000000000000" pitchFamily="2" charset="2"/>
              </a:rPr>
              <a:t>-élaborées avec les parents. </a:t>
            </a:r>
          </a:p>
          <a:p>
            <a:pPr lvl="0" algn="just" defTabSz="1028700">
              <a:spcBef>
                <a:spcPct val="20000"/>
              </a:spcBef>
              <a:defRPr/>
            </a:pPr>
            <a:endParaRPr lang="fr-FR" sz="800" dirty="0">
              <a:latin typeface="Verdana"/>
              <a:sym typeface="Wingdings" panose="05000000000000000000" pitchFamily="2" charset="2"/>
            </a:endParaRPr>
          </a:p>
          <a:p>
            <a:pPr algn="ctr"/>
            <a:r>
              <a:rPr lang="fr-FR" sz="900" b="1" dirty="0">
                <a:solidFill>
                  <a:schemeClr val="accent2"/>
                </a:solidFill>
                <a:latin typeface="Verdana" panose="020B0604030504040204" pitchFamily="34" charset="0"/>
                <a:ea typeface="Verdana" panose="020B0604030504040204" pitchFamily="34" charset="0"/>
                <a:cs typeface="Verdana" panose="020B0604030504040204" pitchFamily="34" charset="0"/>
              </a:rPr>
              <a:t>2 sorties piscine réservé aux mamans , </a:t>
            </a:r>
          </a:p>
          <a:p>
            <a:pPr algn="ctr"/>
            <a:r>
              <a:rPr lang="fr-FR" sz="900" b="1" dirty="0">
                <a:solidFill>
                  <a:schemeClr val="accent2"/>
                </a:solidFill>
                <a:latin typeface="Verdana" panose="020B0604030504040204" pitchFamily="34" charset="0"/>
                <a:ea typeface="Verdana" panose="020B0604030504040204" pitchFamily="34" charset="0"/>
                <a:cs typeface="Verdana" panose="020B0604030504040204" pitchFamily="34" charset="0"/>
              </a:rPr>
              <a:t>2 concerts, </a:t>
            </a:r>
          </a:p>
          <a:p>
            <a:pPr algn="ctr"/>
            <a:r>
              <a:rPr lang="fr-FR" sz="900" b="1" dirty="0">
                <a:solidFill>
                  <a:schemeClr val="accent2"/>
                </a:solidFill>
                <a:latin typeface="Verdana" panose="020B0604030504040204" pitchFamily="34" charset="0"/>
                <a:ea typeface="Verdana" panose="020B0604030504040204" pitchFamily="34" charset="0"/>
                <a:cs typeface="Verdana" panose="020B0604030504040204" pitchFamily="34" charset="0"/>
              </a:rPr>
              <a:t>une soirée autour de la lecture,</a:t>
            </a:r>
          </a:p>
          <a:p>
            <a:pPr algn="ctr"/>
            <a:r>
              <a:rPr lang="fr-FR" sz="900" b="1" dirty="0">
                <a:solidFill>
                  <a:schemeClr val="accent2"/>
                </a:solidFill>
                <a:latin typeface="Verdana" panose="020B0604030504040204" pitchFamily="34" charset="0"/>
                <a:ea typeface="Verdana" panose="020B0604030504040204" pitchFamily="34" charset="0"/>
                <a:cs typeface="Verdana" panose="020B0604030504040204" pitchFamily="34" charset="0"/>
              </a:rPr>
              <a:t> dans une librairie du quartier</a:t>
            </a:r>
          </a:p>
          <a:p>
            <a:pPr algn="ctr"/>
            <a:r>
              <a:rPr lang="fr-FR" sz="900" b="1" dirty="0">
                <a:solidFill>
                  <a:schemeClr val="accent2"/>
                </a:solidFill>
                <a:latin typeface="Verdana" panose="020B0604030504040204" pitchFamily="34" charset="0"/>
                <a:ea typeface="Verdana" panose="020B0604030504040204" pitchFamily="34" charset="0"/>
                <a:cs typeface="Verdana" panose="020B0604030504040204" pitchFamily="34" charset="0"/>
              </a:rPr>
              <a:t>64 personnes </a:t>
            </a:r>
          </a:p>
          <a:p>
            <a:pPr lvl="0" algn="just" defTabSz="1028700">
              <a:spcBef>
                <a:spcPct val="20000"/>
              </a:spcBef>
              <a:defRPr/>
            </a:pPr>
            <a:endParaRPr lang="fr-FR" sz="900" dirty="0" smtClean="0">
              <a:latin typeface="Verdana"/>
              <a:sym typeface="Wingdings" panose="05000000000000000000" pitchFamily="2" charset="2"/>
            </a:endParaRPr>
          </a:p>
          <a:p>
            <a:pPr lvl="0" algn="just" defTabSz="1028700">
              <a:spcBef>
                <a:spcPct val="20000"/>
              </a:spcBef>
              <a:defRPr/>
            </a:pPr>
            <a:endParaRPr lang="fr-FR" sz="900" dirty="0">
              <a:latin typeface="Verdana"/>
              <a:sym typeface="Wingdings" panose="05000000000000000000" pitchFamily="2" charset="2"/>
            </a:endParaRPr>
          </a:p>
          <a:p>
            <a:pPr lvl="0" algn="just" defTabSz="1028700">
              <a:spcBef>
                <a:spcPct val="20000"/>
              </a:spcBef>
              <a:defRPr/>
            </a:pPr>
            <a:endParaRPr lang="fr-FR" sz="900" dirty="0">
              <a:latin typeface="Verdana"/>
              <a:sym typeface="Wingdings" panose="05000000000000000000" pitchFamily="2" charset="2"/>
            </a:endParaRPr>
          </a:p>
        </p:txBody>
      </p:sp>
    </p:spTree>
    <p:extLst>
      <p:ext uri="{BB962C8B-B14F-4D97-AF65-F5344CB8AC3E}">
        <p14:creationId xmlns:p14="http://schemas.microsoft.com/office/powerpoint/2010/main" val="34176438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re 1"/>
          <p:cNvSpPr txBox="1">
            <a:spLocks/>
          </p:cNvSpPr>
          <p:nvPr/>
        </p:nvSpPr>
        <p:spPr>
          <a:xfrm>
            <a:off x="321786" y="3"/>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L’animation familiale</a:t>
            </a:r>
          </a:p>
        </p:txBody>
      </p:sp>
      <p:cxnSp>
        <p:nvCxnSpPr>
          <p:cNvPr id="18" name="Connecteur droit 17"/>
          <p:cNvCxnSpPr/>
          <p:nvPr/>
        </p:nvCxnSpPr>
        <p:spPr>
          <a:xfrm>
            <a:off x="354656" y="865345"/>
            <a:ext cx="11344285"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Rectangle à coins arrondis 1"/>
          <p:cNvSpPr/>
          <p:nvPr/>
        </p:nvSpPr>
        <p:spPr>
          <a:xfrm>
            <a:off x="354656" y="986177"/>
            <a:ext cx="5711560" cy="3706590"/>
          </a:xfrm>
          <a:prstGeom prst="round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IRES</a:t>
            </a:r>
          </a:p>
        </p:txBody>
      </p:sp>
      <p:sp>
        <p:nvSpPr>
          <p:cNvPr id="3" name="Flèche droite 2"/>
          <p:cNvSpPr/>
          <p:nvPr/>
        </p:nvSpPr>
        <p:spPr>
          <a:xfrm>
            <a:off x="7450926" y="1683108"/>
            <a:ext cx="493485" cy="362857"/>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Espace réservé du texte 4"/>
          <p:cNvSpPr txBox="1">
            <a:spLocks/>
          </p:cNvSpPr>
          <p:nvPr/>
        </p:nvSpPr>
        <p:spPr>
          <a:xfrm>
            <a:off x="431226" y="975270"/>
            <a:ext cx="5478647" cy="3556152"/>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1028700" rtl="0" eaLnBrk="1" fontAlgn="auto" latinLnBrk="0" hangingPunct="1">
              <a:lnSpc>
                <a:spcPct val="100000"/>
              </a:lnSpc>
              <a:spcBef>
                <a:spcPct val="20000"/>
              </a:spcBef>
              <a:spcAft>
                <a:spcPts val="0"/>
              </a:spcAft>
              <a:buClrTx/>
              <a:buSzTx/>
              <a:buFont typeface="Arial" pitchFamily="34" charset="0"/>
              <a:buNone/>
              <a:tabLst/>
              <a:defRPr/>
            </a:pPr>
            <a:r>
              <a:rPr lang="fr-FR" sz="1600" dirty="0">
                <a:solidFill>
                  <a:schemeClr val="accent2"/>
                </a:solidFill>
                <a:latin typeface="Verdana"/>
                <a:sym typeface="Wingdings" panose="05000000000000000000" pitchFamily="2" charset="2"/>
              </a:rPr>
              <a:t>BILAN</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smtClean="0">
                <a:latin typeface="Verdana"/>
                <a:sym typeface="Wingdings" panose="05000000000000000000" pitchFamily="2" charset="2"/>
              </a:rPr>
              <a:t>La multiplication des temps de rencontres, des animations en direction des familles permet petit à petit un contact privilégié avec les parents. Ce lien qui se tisse au fil du temps créer un climat de confiance et les parents nous sollicitent beaucoup plus facilement concernant leurs enfants. Le développement des animations famille vise à faire d’ADOS un espace d’échange et de rencontre pour les parents et les jeunes. Cette action entre complètement avec la labellisation d’ADOS en tant qu’Espace de Vie Sociale </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smtClean="0">
                <a:latin typeface="Verdana"/>
                <a:sym typeface="Wingdings" panose="05000000000000000000" pitchFamily="2" charset="2"/>
              </a:rPr>
              <a:t>Ces actions rencontrent de plus en plus de succès et la démarche d’aller vers les parents se concrétise également par la venue de 6 parents au conseil d’administration de l’association. </a:t>
            </a:r>
          </a:p>
          <a:p>
            <a:pPr marL="0" marR="0" lvl="0" indent="0"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smtClean="0">
                <a:latin typeface="Verdana"/>
                <a:sym typeface="Wingdings" panose="05000000000000000000" pitchFamily="2" charset="2"/>
              </a:rPr>
              <a:t>Ces temps d’animations et de rencontres sont très complémentaires de l’action menée vis-à-vis des parents concernant l’accompagnement scolaire de leurs enfants (</a:t>
            </a:r>
            <a:r>
              <a:rPr lang="fr-FR" sz="1000" dirty="0" err="1" smtClean="0">
                <a:latin typeface="Verdana"/>
                <a:sym typeface="Wingdings" panose="05000000000000000000" pitchFamily="2" charset="2"/>
              </a:rPr>
              <a:t>cf</a:t>
            </a:r>
            <a:r>
              <a:rPr lang="fr-FR" sz="1000" dirty="0" smtClean="0">
                <a:latin typeface="Verdana"/>
                <a:sym typeface="Wingdings" panose="05000000000000000000" pitchFamily="2" charset="2"/>
              </a:rPr>
              <a:t> bilan </a:t>
            </a:r>
            <a:r>
              <a:rPr lang="fr-FR" sz="1000" dirty="0" err="1" smtClean="0">
                <a:latin typeface="Verdana"/>
                <a:sym typeface="Wingdings" panose="05000000000000000000" pitchFamily="2" charset="2"/>
              </a:rPr>
              <a:t>acc.scolaire</a:t>
            </a:r>
            <a:r>
              <a:rPr lang="fr-FR" sz="1000" dirty="0" smtClean="0">
                <a:latin typeface="Verdana"/>
                <a:sym typeface="Wingdings" panose="05000000000000000000" pitchFamily="2" charset="2"/>
              </a:rPr>
              <a:t> : accompagnement des familles).</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smtClean="0">
                <a:latin typeface="Verdana"/>
                <a:sym typeface="Wingdings" panose="05000000000000000000" pitchFamily="2" charset="2"/>
              </a:rPr>
              <a:t>La présence des parents aux différents moments de la vie de l’association (pot de rentrée, AG, réunion d’information, rencontres individuelles) montre bien l’intérêt que les parents porte aux projets de l’association et le fait qu’ils se sentent concernés et parties </a:t>
            </a:r>
            <a:r>
              <a:rPr lang="fr-FR" sz="1000" dirty="0" err="1" smtClean="0">
                <a:latin typeface="Verdana"/>
                <a:sym typeface="Wingdings" panose="05000000000000000000" pitchFamily="2" charset="2"/>
              </a:rPr>
              <a:t>pre,ntes</a:t>
            </a:r>
            <a:r>
              <a:rPr lang="fr-FR" sz="1000" dirty="0" smtClean="0">
                <a:latin typeface="Verdana"/>
                <a:sym typeface="Wingdings" panose="05000000000000000000" pitchFamily="2" charset="2"/>
              </a:rPr>
              <a:t> de la vie de l’association.</a:t>
            </a:r>
            <a:endParaRPr lang="fr-FR" sz="1000" dirty="0">
              <a:latin typeface="Verdana"/>
              <a:sym typeface="Wingdings" panose="05000000000000000000" pitchFamily="2" charset="2"/>
            </a:endParaRPr>
          </a:p>
        </p:txBody>
      </p:sp>
      <p:sp>
        <p:nvSpPr>
          <p:cNvPr id="17" name="Rectangle à coins arrondis 16"/>
          <p:cNvSpPr/>
          <p:nvPr/>
        </p:nvSpPr>
        <p:spPr>
          <a:xfrm>
            <a:off x="6550670" y="4297594"/>
            <a:ext cx="5458822" cy="2206858"/>
          </a:xfrm>
          <a:prstGeom prst="round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IRES</a:t>
            </a:r>
          </a:p>
        </p:txBody>
      </p:sp>
      <p:sp>
        <p:nvSpPr>
          <p:cNvPr id="25" name="Espace réservé du texte 4"/>
          <p:cNvSpPr txBox="1">
            <a:spLocks/>
          </p:cNvSpPr>
          <p:nvPr/>
        </p:nvSpPr>
        <p:spPr>
          <a:xfrm>
            <a:off x="6697263" y="4364688"/>
            <a:ext cx="5312229" cy="2072669"/>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1028700" rtl="0" eaLnBrk="1" fontAlgn="auto" latinLnBrk="0" hangingPunct="1">
              <a:lnSpc>
                <a:spcPct val="100000"/>
              </a:lnSpc>
              <a:spcBef>
                <a:spcPct val="20000"/>
              </a:spcBef>
              <a:spcAft>
                <a:spcPts val="0"/>
              </a:spcAft>
              <a:buClrTx/>
              <a:buSzTx/>
              <a:buFont typeface="Arial" pitchFamily="34" charset="0"/>
              <a:buNone/>
              <a:tabLst/>
              <a:defRPr/>
            </a:pPr>
            <a:r>
              <a:rPr lang="fr-FR" sz="1600" dirty="0">
                <a:solidFill>
                  <a:schemeClr val="accent2"/>
                </a:solidFill>
                <a:latin typeface="Verdana"/>
                <a:sym typeface="Wingdings" panose="05000000000000000000" pitchFamily="2" charset="2"/>
              </a:rPr>
              <a:t>PERSPECTIVES </a:t>
            </a:r>
          </a:p>
          <a:p>
            <a:pPr algn="just">
              <a:defRPr/>
            </a:pPr>
            <a:r>
              <a:rPr lang="fr-FR" sz="1000" i="1" dirty="0">
                <a:latin typeface="Verdana" panose="020B0604030504040204" pitchFamily="34" charset="0"/>
                <a:ea typeface="Verdana" panose="020B0604030504040204" pitchFamily="34" charset="0"/>
                <a:cs typeface="Verdana" panose="020B0604030504040204" pitchFamily="34" charset="0"/>
              </a:rPr>
              <a:t>Nous souhaitons renforcer ce travail avec les familles afin de développer un projet associatif tendant à inclure les familles et ainsi développer un travail de coéducation d’une part et d’accentuer d’autre part la place d’ADOS et des familles dans des actions  d’animation de quartier.</a:t>
            </a:r>
          </a:p>
          <a:p>
            <a:pPr algn="just">
              <a:defRPr/>
            </a:pPr>
            <a:r>
              <a:rPr lang="fr-FR" sz="1000" i="1" dirty="0">
                <a:latin typeface="Verdana" panose="020B0604030504040204" pitchFamily="34" charset="0"/>
                <a:ea typeface="Verdana" panose="020B0604030504040204" pitchFamily="34" charset="0"/>
                <a:cs typeface="Verdana" panose="020B0604030504040204" pitchFamily="34" charset="0"/>
              </a:rPr>
              <a:t>Un nouvel atelier est en prévision à la demande des parents : création d’un jardin partagé sur le quartier</a:t>
            </a:r>
          </a:p>
          <a:p>
            <a:pPr algn="just">
              <a:defRPr/>
            </a:pPr>
            <a:r>
              <a:rPr lang="fr-FR" sz="1000" i="1" dirty="0">
                <a:latin typeface="Verdana" panose="020B0604030504040204" pitchFamily="34" charset="0"/>
                <a:ea typeface="Verdana" panose="020B0604030504040204" pitchFamily="34" charset="0"/>
                <a:cs typeface="Verdana" panose="020B0604030504040204" pitchFamily="34" charset="0"/>
              </a:rPr>
              <a:t>Nous comptons également renforcer la place des parents au conseil d’administration de l’association</a:t>
            </a:r>
            <a:endParaRPr lang="fr-FR" sz="1000" dirty="0">
              <a:latin typeface="Verdana" panose="020B0604030504040204" pitchFamily="34" charset="0"/>
              <a:ea typeface="Verdana" panose="020B0604030504040204" pitchFamily="34" charset="0"/>
              <a:cs typeface="Verdana" panose="020B0604030504040204" pitchFamily="34" charset="0"/>
            </a:endParaRP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lang="fr-FR" dirty="0">
              <a:latin typeface="Verdana"/>
              <a:sym typeface="Wingdings" panose="05000000000000000000" pitchFamily="2" charset="2"/>
            </a:endParaRPr>
          </a:p>
        </p:txBody>
      </p:sp>
      <p:grpSp>
        <p:nvGrpSpPr>
          <p:cNvPr id="9" name="Groupe 8"/>
          <p:cNvGrpSpPr/>
          <p:nvPr/>
        </p:nvGrpSpPr>
        <p:grpSpPr>
          <a:xfrm rot="21400402">
            <a:off x="6003867" y="4111757"/>
            <a:ext cx="625642" cy="563332"/>
            <a:chOff x="378733" y="1048634"/>
            <a:chExt cx="625642" cy="563332"/>
          </a:xfrm>
        </p:grpSpPr>
        <p:sp>
          <p:nvSpPr>
            <p:cNvPr id="10" name="Rectangle 9"/>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11" name="Flèche droite 10"/>
            <p:cNvSpPr/>
            <p:nvPr/>
          </p:nvSpPr>
          <p:spPr bwMode="ltGray">
            <a:xfrm rot="2189332">
              <a:off x="404958" y="1114736"/>
              <a:ext cx="592312" cy="390321"/>
            </a:xfrm>
            <a:prstGeom prst="rightArrow">
              <a:avLst/>
            </a:prstGeom>
            <a:solidFill>
              <a:schemeClr val="accent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Tree>
    <p:extLst>
      <p:ext uri="{BB962C8B-B14F-4D97-AF65-F5344CB8AC3E}">
        <p14:creationId xmlns:p14="http://schemas.microsoft.com/office/powerpoint/2010/main" val="25761704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20569" y="4677850"/>
            <a:ext cx="9144000" cy="1457373"/>
          </a:xfrm>
        </p:spPr>
        <p:txBody>
          <a:bodyPr>
            <a:noAutofit/>
          </a:bodyPr>
          <a:lstStyle/>
          <a:p>
            <a:r>
              <a:rPr lang="fr-FR" sz="6600" b="1" dirty="0" smtClean="0">
                <a:solidFill>
                  <a:schemeClr val="accent2"/>
                </a:solidFill>
                <a:latin typeface="Verdana" panose="020B0604030504040204" pitchFamily="34" charset="0"/>
                <a:ea typeface="Verdana" panose="020B0604030504040204" pitchFamily="34" charset="0"/>
                <a:cs typeface="Verdana" panose="020B0604030504040204" pitchFamily="34" charset="0"/>
              </a:rPr>
              <a:t>LA VIE ASSOCIATIVE ADOS</a:t>
            </a:r>
            <a:endParaRPr lang="fr-FR" sz="6600" b="1" dirty="0">
              <a:solidFill>
                <a:schemeClr val="accent2"/>
              </a:solidFill>
              <a:latin typeface="Verdana" panose="020B0604030504040204" pitchFamily="34" charset="0"/>
              <a:ea typeface="Verdana" panose="020B0604030504040204" pitchFamily="34" charset="0"/>
              <a:cs typeface="Verdana" panose="020B0604030504040204" pitchFamily="34" charset="0"/>
            </a:endParaRPr>
          </a:p>
        </p:txBody>
      </p:sp>
      <p:pic>
        <p:nvPicPr>
          <p:cNvPr id="4" name="Picture 2" descr="Afficher l'image d'origin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231461" y="1266545"/>
            <a:ext cx="5375463" cy="176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55676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texte 4"/>
          <p:cNvSpPr txBox="1">
            <a:spLocks/>
          </p:cNvSpPr>
          <p:nvPr/>
        </p:nvSpPr>
        <p:spPr>
          <a:xfrm>
            <a:off x="106198" y="1176186"/>
            <a:ext cx="3544225" cy="727686"/>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lvl="0" algn="just"/>
            <a:endParaRPr lang="fr-FR" sz="900" dirty="0">
              <a:latin typeface="Verdana"/>
              <a:sym typeface="Wingdings" panose="05000000000000000000" pitchFamily="2" charset="2"/>
            </a:endParaRPr>
          </a:p>
          <a:p>
            <a:pPr marL="285750" lvl="0" indent="-285750" algn="just">
              <a:buFont typeface="Arial" pitchFamily="34" charset="0"/>
              <a:buChar char="•"/>
            </a:pPr>
            <a:endParaRPr lang="fr-FR" dirty="0">
              <a:latin typeface="Verdana"/>
              <a:sym typeface="Wingdings" panose="05000000000000000000" pitchFamily="2" charset="2"/>
            </a:endParaRPr>
          </a:p>
          <a:p>
            <a:pPr lvl="0" algn="just"/>
            <a:endParaRPr lang="fr-FR" dirty="0">
              <a:latin typeface="Verdana"/>
              <a:sym typeface="Wingdings" panose="05000000000000000000" pitchFamily="2" charset="2"/>
            </a:endParaRPr>
          </a:p>
        </p:txBody>
      </p:sp>
      <p:sp>
        <p:nvSpPr>
          <p:cNvPr id="16" name="Titre 1"/>
          <p:cNvSpPr txBox="1">
            <a:spLocks/>
          </p:cNvSpPr>
          <p:nvPr/>
        </p:nvSpPr>
        <p:spPr>
          <a:xfrm>
            <a:off x="321786" y="-82031"/>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La vie associative d’ADOS </a:t>
            </a:r>
          </a:p>
        </p:txBody>
      </p:sp>
      <p:cxnSp>
        <p:nvCxnSpPr>
          <p:cNvPr id="18" name="Connecteur droit 17"/>
          <p:cNvCxnSpPr/>
          <p:nvPr/>
        </p:nvCxnSpPr>
        <p:spPr>
          <a:xfrm>
            <a:off x="321786" y="667301"/>
            <a:ext cx="11344285"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Espace réservé du texte 4"/>
          <p:cNvSpPr txBox="1">
            <a:spLocks/>
          </p:cNvSpPr>
          <p:nvPr/>
        </p:nvSpPr>
        <p:spPr>
          <a:xfrm>
            <a:off x="2658899" y="1555827"/>
            <a:ext cx="4063048" cy="549175"/>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noProof="0" dirty="0">
              <a:ln>
                <a:noFill/>
              </a:ln>
              <a:solidFill>
                <a:srgbClr val="333333"/>
              </a:solidFill>
              <a:effectLst/>
              <a:uLnTx/>
              <a:uFillTx/>
              <a:latin typeface="Verdana"/>
              <a:ea typeface="+mn-ea"/>
              <a:cs typeface="+mn-cs"/>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sp>
        <p:nvSpPr>
          <p:cNvPr id="31" name="Rectangle 30"/>
          <p:cNvSpPr/>
          <p:nvPr/>
        </p:nvSpPr>
        <p:spPr>
          <a:xfrm>
            <a:off x="8411362" y="957911"/>
            <a:ext cx="2381779" cy="563826"/>
          </a:xfrm>
          <a:prstGeom prst="rect">
            <a:avLst/>
          </a:prstGeom>
          <a:solidFill>
            <a:schemeClr val="accent2"/>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fr-FR" sz="1100" b="1" i="0" u="none" strike="noStrike" kern="0" cap="none" spc="0" normalizeH="0" baseline="0" noProof="0" dirty="0" smtClean="0">
                <a:ln>
                  <a:noFill/>
                </a:ln>
                <a:solidFill>
                  <a:prstClr val="white"/>
                </a:solidFill>
                <a:effectLst/>
                <a:uLnTx/>
                <a:uFillTx/>
                <a:latin typeface="Verdana"/>
                <a:ea typeface="+mn-ea"/>
                <a:cs typeface="+mn-cs"/>
              </a:rPr>
              <a:t>Participation aux temps de vie et aux instances de l’association.</a:t>
            </a:r>
            <a:endParaRPr kumimoji="0" lang="fr-FR" sz="1100" b="1" i="0" u="none" strike="noStrike" kern="0" cap="none" spc="0" normalizeH="0" baseline="0" noProof="0" dirty="0">
              <a:ln>
                <a:noFill/>
              </a:ln>
              <a:solidFill>
                <a:prstClr val="white"/>
              </a:solidFill>
              <a:effectLst/>
              <a:uLnTx/>
              <a:uFillTx/>
              <a:latin typeface="Verdana"/>
              <a:ea typeface="+mn-ea"/>
              <a:cs typeface="+mn-cs"/>
            </a:endParaRPr>
          </a:p>
        </p:txBody>
      </p:sp>
      <p:sp>
        <p:nvSpPr>
          <p:cNvPr id="32" name="Rectangle 31"/>
          <p:cNvSpPr/>
          <p:nvPr/>
        </p:nvSpPr>
        <p:spPr>
          <a:xfrm>
            <a:off x="7823815" y="816625"/>
            <a:ext cx="3869878" cy="3035871"/>
          </a:xfrm>
          <a:prstGeom prst="rect">
            <a:avLst/>
          </a:prstGeom>
          <a:noFill/>
          <a:ln w="44450"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Espace réservé du texte 4"/>
          <p:cNvSpPr txBox="1">
            <a:spLocks/>
          </p:cNvSpPr>
          <p:nvPr/>
        </p:nvSpPr>
        <p:spPr>
          <a:xfrm>
            <a:off x="7630645" y="1098739"/>
            <a:ext cx="4063048" cy="481464"/>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lvl="0" algn="just"/>
            <a:endParaRPr lang="fr-FR" sz="1100" b="0" dirty="0">
              <a:latin typeface="Verdana"/>
              <a:sym typeface="Wingdings" panose="05000000000000000000" pitchFamily="2" charset="2"/>
            </a:endParaRPr>
          </a:p>
          <a:p>
            <a:pPr lvl="0" algn="just"/>
            <a:endParaRPr lang="fr-FR" sz="1100" dirty="0">
              <a:latin typeface="Verdana"/>
              <a:sym typeface="Wingdings" panose="05000000000000000000" pitchFamily="2" charset="2"/>
            </a:endParaRPr>
          </a:p>
        </p:txBody>
      </p:sp>
      <p:sp>
        <p:nvSpPr>
          <p:cNvPr id="22" name="Rectangle 21"/>
          <p:cNvSpPr/>
          <p:nvPr/>
        </p:nvSpPr>
        <p:spPr>
          <a:xfrm>
            <a:off x="413100" y="843157"/>
            <a:ext cx="3869878" cy="3009339"/>
          </a:xfrm>
          <a:prstGeom prst="rect">
            <a:avLst/>
          </a:prstGeom>
          <a:noFill/>
          <a:ln w="44450"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8" name="Groupe 27"/>
          <p:cNvGrpSpPr/>
          <p:nvPr/>
        </p:nvGrpSpPr>
        <p:grpSpPr>
          <a:xfrm rot="21047705">
            <a:off x="7528892" y="1028709"/>
            <a:ext cx="625642" cy="563332"/>
            <a:chOff x="378733" y="1048634"/>
            <a:chExt cx="625642" cy="563332"/>
          </a:xfrm>
        </p:grpSpPr>
        <p:sp>
          <p:nvSpPr>
            <p:cNvPr id="30" name="Rectangle 29"/>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36" name="Flèche droite 35"/>
            <p:cNvSpPr/>
            <p:nvPr/>
          </p:nvSpPr>
          <p:spPr bwMode="ltGray">
            <a:xfrm rot="2189332">
              <a:off x="438020" y="1067876"/>
              <a:ext cx="417094" cy="336885"/>
            </a:xfrm>
            <a:prstGeom prst="rightArrow">
              <a:avLst/>
            </a:prstGeom>
            <a:solidFill>
              <a:schemeClr val="accent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
        <p:nvSpPr>
          <p:cNvPr id="41" name="Rectangle 40"/>
          <p:cNvSpPr/>
          <p:nvPr/>
        </p:nvSpPr>
        <p:spPr>
          <a:xfrm>
            <a:off x="800648" y="954507"/>
            <a:ext cx="2729190" cy="485111"/>
          </a:xfrm>
          <a:prstGeom prst="rect">
            <a:avLst/>
          </a:prstGeom>
          <a:solidFill>
            <a:schemeClr val="accent2"/>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fr-FR" sz="1400" b="1" i="0" u="none" strike="noStrike" kern="0" cap="none" spc="0" normalizeH="0" baseline="0" noProof="0" dirty="0" smtClean="0">
                <a:ln>
                  <a:noFill/>
                </a:ln>
                <a:solidFill>
                  <a:prstClr val="white"/>
                </a:solidFill>
                <a:effectLst/>
                <a:uLnTx/>
                <a:uFillTx/>
                <a:latin typeface="Verdana"/>
                <a:ea typeface="+mn-ea"/>
                <a:cs typeface="+mn-cs"/>
              </a:rPr>
              <a:t>Implication dans la vie de quartier </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grpSp>
        <p:nvGrpSpPr>
          <p:cNvPr id="42" name="Groupe 41"/>
          <p:cNvGrpSpPr/>
          <p:nvPr/>
        </p:nvGrpSpPr>
        <p:grpSpPr>
          <a:xfrm>
            <a:off x="54357" y="1028709"/>
            <a:ext cx="625642" cy="563332"/>
            <a:chOff x="378733" y="1048634"/>
            <a:chExt cx="625642" cy="563332"/>
          </a:xfrm>
        </p:grpSpPr>
        <p:sp>
          <p:nvSpPr>
            <p:cNvPr id="43" name="Rectangle 42"/>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44" name="Flèche droite 43"/>
            <p:cNvSpPr/>
            <p:nvPr/>
          </p:nvSpPr>
          <p:spPr bwMode="ltGray">
            <a:xfrm rot="2189332">
              <a:off x="438020" y="1067876"/>
              <a:ext cx="417094" cy="336885"/>
            </a:xfrm>
            <a:prstGeom prst="rightArrow">
              <a:avLst/>
            </a:prstGeom>
            <a:solidFill>
              <a:schemeClr val="accent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
        <p:nvSpPr>
          <p:cNvPr id="45" name="Rectangle 44"/>
          <p:cNvSpPr/>
          <p:nvPr/>
        </p:nvSpPr>
        <p:spPr>
          <a:xfrm>
            <a:off x="4273664" y="3978963"/>
            <a:ext cx="3535560" cy="2699008"/>
          </a:xfrm>
          <a:prstGeom prst="rect">
            <a:avLst/>
          </a:prstGeom>
          <a:noFill/>
          <a:ln w="44450"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Rectangle 45"/>
          <p:cNvSpPr/>
          <p:nvPr/>
        </p:nvSpPr>
        <p:spPr>
          <a:xfrm>
            <a:off x="4809332" y="4086677"/>
            <a:ext cx="2419067" cy="485111"/>
          </a:xfrm>
          <a:prstGeom prst="rect">
            <a:avLst/>
          </a:prstGeom>
          <a:solidFill>
            <a:schemeClr val="accent2"/>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fr-FR" sz="1400" b="1" i="0" u="none" strike="noStrike" kern="0" cap="none" spc="0" normalizeH="0" baseline="0" noProof="0" dirty="0" smtClean="0">
                <a:ln>
                  <a:noFill/>
                </a:ln>
                <a:solidFill>
                  <a:prstClr val="white"/>
                </a:solidFill>
                <a:effectLst/>
                <a:uLnTx/>
                <a:uFillTx/>
                <a:latin typeface="Verdana"/>
                <a:ea typeface="+mn-ea"/>
                <a:cs typeface="+mn-cs"/>
              </a:rPr>
              <a:t>Vie de quartier Vie d’ADOS (VQVA)</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grpSp>
        <p:nvGrpSpPr>
          <p:cNvPr id="47" name="Groupe 46"/>
          <p:cNvGrpSpPr/>
          <p:nvPr/>
        </p:nvGrpSpPr>
        <p:grpSpPr>
          <a:xfrm>
            <a:off x="3857401" y="4292708"/>
            <a:ext cx="625642" cy="563332"/>
            <a:chOff x="378733" y="1048634"/>
            <a:chExt cx="625642" cy="563332"/>
          </a:xfrm>
        </p:grpSpPr>
        <p:sp>
          <p:nvSpPr>
            <p:cNvPr id="48" name="Rectangle 47"/>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49" name="Flèche droite 48"/>
            <p:cNvSpPr/>
            <p:nvPr/>
          </p:nvSpPr>
          <p:spPr bwMode="ltGray">
            <a:xfrm rot="2189332">
              <a:off x="438020" y="1067876"/>
              <a:ext cx="417094" cy="336885"/>
            </a:xfrm>
            <a:prstGeom prst="rightArrow">
              <a:avLst/>
            </a:prstGeom>
            <a:solidFill>
              <a:schemeClr val="accent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
        <p:nvSpPr>
          <p:cNvPr id="5" name="Rectangle 4"/>
          <p:cNvSpPr/>
          <p:nvPr/>
        </p:nvSpPr>
        <p:spPr>
          <a:xfrm>
            <a:off x="4508041" y="955686"/>
            <a:ext cx="3191580" cy="2631490"/>
          </a:xfrm>
          <a:prstGeom prst="rect">
            <a:avLst/>
          </a:prstGeom>
        </p:spPr>
        <p:txBody>
          <a:bodyPr wrap="square">
            <a:spAutoFit/>
          </a:bodyPr>
          <a:lstStyle/>
          <a:p>
            <a:pPr lvl="0">
              <a:defRPr sz="1800" b="0" i="0" u="none" strike="noStrike" kern="0" cap="none" spc="0" baseline="0">
                <a:solidFill>
                  <a:srgbClr val="000000"/>
                </a:solidFill>
                <a:uFillTx/>
              </a:defRPr>
            </a:pPr>
            <a:r>
              <a:rPr lang="fr-FR" sz="1100" dirty="0">
                <a:solidFill>
                  <a:schemeClr val="accent2"/>
                </a:solidFill>
                <a:latin typeface="Arial" pitchFamily="34"/>
                <a:ea typeface="Verdana" pitchFamily="34"/>
                <a:cs typeface="Arial" pitchFamily="34"/>
              </a:rPr>
              <a:t>Depuis sa création ADOS conçoit son projet autour de l’idée de </a:t>
            </a:r>
            <a:r>
              <a:rPr lang="fr-FR" sz="1100" b="1" dirty="0">
                <a:solidFill>
                  <a:schemeClr val="accent2"/>
                </a:solidFill>
                <a:latin typeface="Arial" pitchFamily="34"/>
                <a:ea typeface="Verdana" pitchFamily="34"/>
                <a:cs typeface="Arial" pitchFamily="34"/>
              </a:rPr>
              <a:t>permettre à chacun de participer à la vie de l’association et d’en faire évoluer le projet global</a:t>
            </a:r>
            <a:r>
              <a:rPr lang="fr-FR" sz="1100" dirty="0">
                <a:solidFill>
                  <a:schemeClr val="accent2"/>
                </a:solidFill>
                <a:latin typeface="Arial" pitchFamily="34"/>
                <a:ea typeface="Verdana" pitchFamily="34"/>
                <a:cs typeface="Arial" pitchFamily="34"/>
              </a:rPr>
              <a:t>. Cette démarche permet à ADOS depuis plusieurs années d’avoir un renouvellement important de ses membres ce qui participe à la vivacité du projet.</a:t>
            </a:r>
          </a:p>
          <a:p>
            <a:pPr lvl="0">
              <a:defRPr sz="1800" b="0" i="0" u="none" strike="noStrike" kern="0" cap="none" spc="0" baseline="0">
                <a:solidFill>
                  <a:srgbClr val="000000"/>
                </a:solidFill>
                <a:uFillTx/>
              </a:defRPr>
            </a:pPr>
            <a:r>
              <a:rPr lang="fr-FR" sz="1100" kern="0" dirty="0">
                <a:solidFill>
                  <a:schemeClr val="accent2"/>
                </a:solidFill>
                <a:latin typeface="Arial" pitchFamily="34"/>
                <a:ea typeface="Verdana" pitchFamily="34"/>
                <a:cs typeface="Arial" pitchFamily="34"/>
              </a:rPr>
              <a:t>Cette démarche participative est évolutive et s’inscrit tout au long du parcours au sein de l’association et quelle que soit sa place dans la structure.</a:t>
            </a:r>
          </a:p>
          <a:p>
            <a:pPr lvl="0">
              <a:defRPr sz="1800" b="0" i="0" u="none" strike="noStrike" kern="0" cap="none" spc="0" baseline="0">
                <a:solidFill>
                  <a:srgbClr val="000000"/>
                </a:solidFill>
                <a:uFillTx/>
              </a:defRPr>
            </a:pPr>
            <a:r>
              <a:rPr lang="fr-FR" sz="1100" kern="0" dirty="0" smtClean="0">
                <a:solidFill>
                  <a:schemeClr val="accent2"/>
                </a:solidFill>
                <a:latin typeface="Arial" pitchFamily="34"/>
                <a:ea typeface="Verdana" pitchFamily="34"/>
                <a:cs typeface="Arial" pitchFamily="34"/>
              </a:rPr>
              <a:t>C’est également </a:t>
            </a:r>
            <a:r>
              <a:rPr lang="fr-FR" sz="1100" kern="0" dirty="0">
                <a:solidFill>
                  <a:schemeClr val="accent2"/>
                </a:solidFill>
                <a:latin typeface="Arial" pitchFamily="34"/>
                <a:ea typeface="Verdana" pitchFamily="34"/>
                <a:cs typeface="Arial" pitchFamily="34"/>
              </a:rPr>
              <a:t>au travers des temps de rencontres qu’ADOS mobilise ses adhérents qu’ils soient jeunes ou adultes afin de créer un réel espace de vie </a:t>
            </a:r>
            <a:r>
              <a:rPr lang="fr-FR" sz="1100" kern="0" dirty="0" smtClean="0">
                <a:solidFill>
                  <a:schemeClr val="accent2"/>
                </a:solidFill>
                <a:latin typeface="Arial" pitchFamily="34"/>
                <a:ea typeface="Verdana" pitchFamily="34"/>
                <a:cs typeface="Arial" pitchFamily="34"/>
              </a:rPr>
              <a:t>en commun et </a:t>
            </a:r>
            <a:r>
              <a:rPr lang="fr-FR" sz="1100" kern="0" dirty="0">
                <a:solidFill>
                  <a:schemeClr val="accent2"/>
                </a:solidFill>
                <a:latin typeface="Arial" pitchFamily="34"/>
                <a:ea typeface="Verdana" pitchFamily="34"/>
                <a:cs typeface="Arial" pitchFamily="34"/>
              </a:rPr>
              <a:t>de </a:t>
            </a:r>
            <a:r>
              <a:rPr lang="fr-FR" sz="1100" kern="0" dirty="0" smtClean="0">
                <a:solidFill>
                  <a:schemeClr val="accent2"/>
                </a:solidFill>
                <a:latin typeface="Arial" pitchFamily="34"/>
                <a:ea typeface="Verdana" pitchFamily="34"/>
                <a:cs typeface="Arial" pitchFamily="34"/>
              </a:rPr>
              <a:t>projets. </a:t>
            </a:r>
            <a:endParaRPr lang="fr-FR" sz="1100" kern="0" dirty="0">
              <a:solidFill>
                <a:schemeClr val="accent2"/>
              </a:solidFill>
              <a:latin typeface="Arial" pitchFamily="34"/>
              <a:ea typeface="Verdana" pitchFamily="34"/>
              <a:cs typeface="Arial" pitchFamily="34"/>
            </a:endParaRPr>
          </a:p>
        </p:txBody>
      </p:sp>
      <p:sp>
        <p:nvSpPr>
          <p:cNvPr id="3" name="Rectangle 2"/>
          <p:cNvSpPr/>
          <p:nvPr/>
        </p:nvSpPr>
        <p:spPr>
          <a:xfrm>
            <a:off x="4162230" y="4675354"/>
            <a:ext cx="3563688" cy="2169825"/>
          </a:xfrm>
          <a:prstGeom prst="rect">
            <a:avLst/>
          </a:prstGeom>
        </p:spPr>
        <p:txBody>
          <a:bodyPr wrap="square">
            <a:spAutoFit/>
          </a:bodyPr>
          <a:lstStyle/>
          <a:p>
            <a:pPr lvl="0">
              <a:lnSpc>
                <a:spcPct val="90000"/>
              </a:lnSpc>
              <a:buSzPct val="100000"/>
              <a:defRPr sz="1800" b="0" i="0" u="none" strike="noStrike" kern="0" cap="none" spc="0" baseline="0">
                <a:solidFill>
                  <a:srgbClr val="000000"/>
                </a:solidFill>
                <a:uFillTx/>
              </a:defRPr>
            </a:pPr>
            <a:r>
              <a:rPr lang="fr-FR" sz="1000" kern="0" dirty="0" smtClean="0">
                <a:solidFill>
                  <a:srgbClr val="000000"/>
                </a:solidFill>
                <a:latin typeface="Arial" pitchFamily="34"/>
              </a:rPr>
              <a:t>A travers ces temps d’échanges destinés aux parents nous souhaitons associer des parents pour des projets collectifs à l‘échelle du quartier et/ou de l’association.</a:t>
            </a:r>
          </a:p>
          <a:p>
            <a:pPr lvl="0">
              <a:lnSpc>
                <a:spcPct val="90000"/>
              </a:lnSpc>
              <a:buSzPct val="100000"/>
              <a:defRPr sz="1800" b="0" i="0" u="none" strike="noStrike" kern="0" cap="none" spc="0" baseline="0">
                <a:solidFill>
                  <a:srgbClr val="000000"/>
                </a:solidFill>
                <a:uFillTx/>
              </a:defRPr>
            </a:pPr>
            <a:r>
              <a:rPr lang="fr-FR" sz="1000" kern="0" dirty="0" smtClean="0">
                <a:solidFill>
                  <a:srgbClr val="000000"/>
                </a:solidFill>
                <a:latin typeface="Arial" pitchFamily="34"/>
              </a:rPr>
              <a:t>Ces temps sont une première d’implication concrète et décisionnaire de la vie de l’association.</a:t>
            </a:r>
          </a:p>
          <a:p>
            <a:pPr lvl="0">
              <a:lnSpc>
                <a:spcPct val="90000"/>
              </a:lnSpc>
              <a:buSzPct val="100000"/>
              <a:defRPr sz="1800" b="0" i="0" u="none" strike="noStrike" kern="0" cap="none" spc="0" baseline="0">
                <a:solidFill>
                  <a:srgbClr val="000000"/>
                </a:solidFill>
                <a:uFillTx/>
              </a:defRPr>
            </a:pPr>
            <a:r>
              <a:rPr lang="fr-FR" sz="1000" kern="0" dirty="0" smtClean="0">
                <a:solidFill>
                  <a:srgbClr val="000000"/>
                </a:solidFill>
                <a:latin typeface="Arial" pitchFamily="34"/>
              </a:rPr>
              <a:t>Ils permettent de les associer aux projets portés par l’équipe.</a:t>
            </a:r>
          </a:p>
          <a:p>
            <a:pPr lvl="0">
              <a:lnSpc>
                <a:spcPct val="90000"/>
              </a:lnSpc>
              <a:buSzPct val="100000"/>
              <a:defRPr sz="1800" b="0" i="0" u="none" strike="noStrike" kern="0" cap="none" spc="0" baseline="0">
                <a:solidFill>
                  <a:srgbClr val="000000"/>
                </a:solidFill>
                <a:uFillTx/>
              </a:defRPr>
            </a:pPr>
            <a:endParaRPr lang="fr-FR" sz="1000" kern="0" dirty="0" smtClean="0">
              <a:solidFill>
                <a:srgbClr val="000000"/>
              </a:solidFill>
              <a:latin typeface="Arial" pitchFamily="34"/>
            </a:endParaRPr>
          </a:p>
          <a:p>
            <a:pPr lvl="0" algn="ctr">
              <a:lnSpc>
                <a:spcPct val="90000"/>
              </a:lnSpc>
              <a:buSzPct val="100000"/>
              <a:defRPr sz="1800" b="0" i="0" u="none" strike="noStrike" kern="0" cap="none" spc="0" baseline="0">
                <a:solidFill>
                  <a:srgbClr val="000000"/>
                </a:solidFill>
                <a:uFillTx/>
              </a:defRPr>
            </a:pPr>
            <a:r>
              <a:rPr lang="fr-FR" sz="1000" b="1" kern="0" dirty="0" smtClean="0">
                <a:solidFill>
                  <a:schemeClr val="accent2"/>
                </a:solidFill>
                <a:latin typeface="Arial" pitchFamily="34"/>
              </a:rPr>
              <a:t>4 temps « VQVA » se sont déroulés en 2018.</a:t>
            </a:r>
          </a:p>
          <a:p>
            <a:pPr lvl="0" algn="ctr">
              <a:lnSpc>
                <a:spcPct val="90000"/>
              </a:lnSpc>
              <a:buSzPct val="100000"/>
              <a:defRPr sz="1800" b="0" i="0" u="none" strike="noStrike" kern="0" cap="none" spc="0" baseline="0">
                <a:solidFill>
                  <a:srgbClr val="000000"/>
                </a:solidFill>
                <a:uFillTx/>
              </a:defRPr>
            </a:pPr>
            <a:r>
              <a:rPr lang="fr-FR" sz="1000" b="1" kern="0" dirty="0" smtClean="0">
                <a:solidFill>
                  <a:schemeClr val="accent2"/>
                </a:solidFill>
                <a:latin typeface="Arial" pitchFamily="34"/>
              </a:rPr>
              <a:t>32  personnes y ont participé.</a:t>
            </a:r>
          </a:p>
          <a:p>
            <a:pPr lvl="0" algn="ctr">
              <a:lnSpc>
                <a:spcPct val="90000"/>
              </a:lnSpc>
              <a:buSzPct val="100000"/>
              <a:defRPr sz="1800" b="0" i="0" u="none" strike="noStrike" kern="0" cap="none" spc="0" baseline="0">
                <a:solidFill>
                  <a:srgbClr val="000000"/>
                </a:solidFill>
                <a:uFillTx/>
              </a:defRPr>
            </a:pPr>
            <a:endParaRPr lang="fr-FR" sz="1000" kern="0" dirty="0">
              <a:latin typeface="Arial" pitchFamily="34"/>
            </a:endParaRPr>
          </a:p>
          <a:p>
            <a:pPr lvl="0" algn="ctr">
              <a:lnSpc>
                <a:spcPct val="90000"/>
              </a:lnSpc>
              <a:buSzPct val="100000"/>
              <a:defRPr sz="1800" b="0" i="0" u="none" strike="noStrike" kern="0" cap="none" spc="0" baseline="0">
                <a:solidFill>
                  <a:srgbClr val="000000"/>
                </a:solidFill>
                <a:uFillTx/>
              </a:defRPr>
            </a:pPr>
            <a:r>
              <a:rPr lang="fr-FR" sz="1000" b="1" i="1" kern="0" dirty="0" smtClean="0">
                <a:latin typeface="Arial" pitchFamily="34"/>
              </a:rPr>
              <a:t>Nous souhaitons ouvrir ce temps par la suite aux bénévoles de l’association. </a:t>
            </a:r>
          </a:p>
          <a:p>
            <a:pPr lvl="0" algn="ctr">
              <a:lnSpc>
                <a:spcPct val="90000"/>
              </a:lnSpc>
              <a:buSzPct val="100000"/>
              <a:defRPr sz="1800" b="0" i="0" u="none" strike="noStrike" kern="0" cap="none" spc="0" baseline="0">
                <a:solidFill>
                  <a:srgbClr val="000000"/>
                </a:solidFill>
                <a:uFillTx/>
              </a:defRPr>
            </a:pPr>
            <a:endParaRPr lang="fr-FR" sz="1000" b="1" kern="0" dirty="0" smtClean="0">
              <a:solidFill>
                <a:schemeClr val="accent2"/>
              </a:solidFill>
              <a:latin typeface="Arial" pitchFamily="34"/>
            </a:endParaRPr>
          </a:p>
          <a:p>
            <a:pPr lvl="0">
              <a:lnSpc>
                <a:spcPct val="90000"/>
              </a:lnSpc>
              <a:buSzPct val="100000"/>
              <a:defRPr sz="1800" b="0" i="0" u="none" strike="noStrike" kern="0" cap="none" spc="0" baseline="0">
                <a:solidFill>
                  <a:srgbClr val="000000"/>
                </a:solidFill>
                <a:uFillTx/>
              </a:defRPr>
            </a:pPr>
            <a:endParaRPr lang="fr-FR" sz="1000" kern="0" dirty="0">
              <a:solidFill>
                <a:srgbClr val="000000"/>
              </a:solidFill>
              <a:latin typeface="Arial" pitchFamily="34"/>
            </a:endParaRPr>
          </a:p>
        </p:txBody>
      </p:sp>
      <p:sp>
        <p:nvSpPr>
          <p:cNvPr id="35" name="Rectangle 34"/>
          <p:cNvSpPr/>
          <p:nvPr/>
        </p:nvSpPr>
        <p:spPr>
          <a:xfrm>
            <a:off x="422765" y="1819259"/>
            <a:ext cx="3563688" cy="1338828"/>
          </a:xfrm>
          <a:prstGeom prst="rect">
            <a:avLst/>
          </a:prstGeom>
        </p:spPr>
        <p:txBody>
          <a:bodyPr wrap="square">
            <a:spAutoFit/>
          </a:bodyPr>
          <a:lstStyle/>
          <a:p>
            <a:pPr lvl="0">
              <a:lnSpc>
                <a:spcPct val="90000"/>
              </a:lnSpc>
              <a:buSzPct val="100000"/>
              <a:defRPr sz="1800" b="0" i="0" u="none" strike="noStrike" kern="0" cap="none" spc="0" baseline="0">
                <a:solidFill>
                  <a:srgbClr val="000000"/>
                </a:solidFill>
                <a:uFillTx/>
              </a:defRPr>
            </a:pPr>
            <a:r>
              <a:rPr lang="fr-FR" sz="1000" kern="0" dirty="0" smtClean="0">
                <a:solidFill>
                  <a:srgbClr val="000000"/>
                </a:solidFill>
                <a:latin typeface="Arial" pitchFamily="34"/>
              </a:rPr>
              <a:t>Le projet d’ADOS vis-à-vis des adultes, bénévoles, parents, jeunes  vise à les impliquer au-delà de la structure. Nous les incitons à se mobiliser sur les évènements du quartier.</a:t>
            </a:r>
          </a:p>
          <a:p>
            <a:pPr lvl="0">
              <a:lnSpc>
                <a:spcPct val="90000"/>
              </a:lnSpc>
              <a:buSzPct val="100000"/>
              <a:defRPr sz="1800" b="0" i="0" u="none" strike="noStrike" kern="0" cap="none" spc="0" baseline="0">
                <a:solidFill>
                  <a:srgbClr val="000000"/>
                </a:solidFill>
                <a:uFillTx/>
              </a:defRPr>
            </a:pPr>
            <a:r>
              <a:rPr lang="fr-FR" sz="1000" kern="0" dirty="0" smtClean="0">
                <a:solidFill>
                  <a:srgbClr val="000000"/>
                </a:solidFill>
                <a:latin typeface="Arial" pitchFamily="34"/>
              </a:rPr>
              <a:t>Cette année nous les avons mobiliser sur le cross, la fête de quartier et la rue aux enfants :</a:t>
            </a:r>
          </a:p>
          <a:p>
            <a:pPr lvl="0">
              <a:lnSpc>
                <a:spcPct val="90000"/>
              </a:lnSpc>
              <a:buSzPct val="100000"/>
              <a:defRPr sz="1800" b="0" i="0" u="none" strike="noStrike" kern="0" cap="none" spc="0" baseline="0">
                <a:solidFill>
                  <a:srgbClr val="000000"/>
                </a:solidFill>
                <a:uFillTx/>
              </a:defRPr>
            </a:pPr>
            <a:endParaRPr lang="fr-FR" sz="1000" kern="0" dirty="0" smtClean="0">
              <a:solidFill>
                <a:srgbClr val="000000"/>
              </a:solidFill>
              <a:latin typeface="Arial" pitchFamily="34"/>
            </a:endParaRPr>
          </a:p>
          <a:p>
            <a:pPr lvl="0" algn="ctr">
              <a:lnSpc>
                <a:spcPct val="90000"/>
              </a:lnSpc>
              <a:buSzPct val="100000"/>
              <a:defRPr sz="1800" b="0" i="0" u="none" strike="noStrike" kern="0" cap="none" spc="0" baseline="0">
                <a:solidFill>
                  <a:srgbClr val="000000"/>
                </a:solidFill>
                <a:uFillTx/>
              </a:defRPr>
            </a:pPr>
            <a:r>
              <a:rPr lang="fr-FR" sz="1000" b="1" kern="0" dirty="0" smtClean="0">
                <a:solidFill>
                  <a:schemeClr val="accent2"/>
                </a:solidFill>
                <a:latin typeface="Arial" pitchFamily="34"/>
              </a:rPr>
              <a:t>17 bénévoles, 16 parents et 20 jeunes se sont impliqués</a:t>
            </a:r>
          </a:p>
          <a:p>
            <a:pPr lvl="0" algn="ctr">
              <a:lnSpc>
                <a:spcPct val="90000"/>
              </a:lnSpc>
              <a:buSzPct val="100000"/>
              <a:defRPr sz="1800" b="0" i="0" u="none" strike="noStrike" kern="0" cap="none" spc="0" baseline="0">
                <a:solidFill>
                  <a:srgbClr val="000000"/>
                </a:solidFill>
                <a:uFillTx/>
              </a:defRPr>
            </a:pPr>
            <a:r>
              <a:rPr lang="fr-FR" sz="1000" b="1" kern="0" dirty="0" smtClean="0">
                <a:solidFill>
                  <a:schemeClr val="accent2"/>
                </a:solidFill>
                <a:latin typeface="Arial" pitchFamily="34"/>
              </a:rPr>
              <a:t>Sur ces différents temps d’animation de la vie de quartier  </a:t>
            </a:r>
          </a:p>
        </p:txBody>
      </p:sp>
      <p:sp>
        <p:nvSpPr>
          <p:cNvPr id="37" name="Rectangle 36"/>
          <p:cNvSpPr/>
          <p:nvPr/>
        </p:nvSpPr>
        <p:spPr>
          <a:xfrm>
            <a:off x="7976910" y="1548338"/>
            <a:ext cx="3563688" cy="2336024"/>
          </a:xfrm>
          <a:prstGeom prst="rect">
            <a:avLst/>
          </a:prstGeom>
        </p:spPr>
        <p:txBody>
          <a:bodyPr wrap="square">
            <a:spAutoFit/>
          </a:bodyPr>
          <a:lstStyle/>
          <a:p>
            <a:pPr lvl="0">
              <a:lnSpc>
                <a:spcPct val="90000"/>
              </a:lnSpc>
              <a:buSzPct val="100000"/>
              <a:defRPr sz="1800" b="0" i="0" u="none" strike="noStrike" kern="0" cap="none" spc="0" baseline="0">
                <a:solidFill>
                  <a:srgbClr val="000000"/>
                </a:solidFill>
                <a:uFillTx/>
              </a:defRPr>
            </a:pPr>
            <a:r>
              <a:rPr lang="fr-FR" sz="950" kern="0" dirty="0" smtClean="0">
                <a:solidFill>
                  <a:srgbClr val="000000"/>
                </a:solidFill>
                <a:latin typeface="Arial" pitchFamily="34"/>
              </a:rPr>
              <a:t>Plusieurs temps rythmes la vie de l’association auxquels nous associons les adhérents :</a:t>
            </a:r>
          </a:p>
          <a:p>
            <a:pPr lvl="0">
              <a:lnSpc>
                <a:spcPct val="90000"/>
              </a:lnSpc>
              <a:buSzPct val="100000"/>
              <a:defRPr sz="1800" b="0" i="0" u="none" strike="noStrike" kern="0" cap="none" spc="0" baseline="0">
                <a:solidFill>
                  <a:srgbClr val="000000"/>
                </a:solidFill>
                <a:uFillTx/>
              </a:defRPr>
            </a:pPr>
            <a:endParaRPr lang="fr-FR" sz="950" kern="0" dirty="0">
              <a:solidFill>
                <a:srgbClr val="000000"/>
              </a:solidFill>
              <a:latin typeface="Arial" pitchFamily="34"/>
            </a:endParaRPr>
          </a:p>
          <a:p>
            <a:pPr marL="171450" lvl="0" indent="-171450">
              <a:lnSpc>
                <a:spcPct val="90000"/>
              </a:lnSpc>
              <a:buSzPct val="100000"/>
              <a:buFont typeface="Arial" panose="020B0604020202020204" pitchFamily="34" charset="0"/>
              <a:buChar char="•"/>
              <a:defRPr sz="1800" b="0" i="0" u="none" strike="noStrike" kern="0" cap="none" spc="0" baseline="0">
                <a:solidFill>
                  <a:srgbClr val="000000"/>
                </a:solidFill>
                <a:uFillTx/>
              </a:defRPr>
            </a:pPr>
            <a:r>
              <a:rPr lang="fr-FR" sz="950" kern="0" dirty="0" smtClean="0">
                <a:solidFill>
                  <a:srgbClr val="000000"/>
                </a:solidFill>
                <a:latin typeface="Arial" pitchFamily="34"/>
              </a:rPr>
              <a:t>Temps de rencontre conviviaux :</a:t>
            </a:r>
          </a:p>
          <a:p>
            <a:pPr lvl="0">
              <a:lnSpc>
                <a:spcPct val="90000"/>
              </a:lnSpc>
              <a:buSzPct val="100000"/>
              <a:defRPr sz="1800" b="0" i="0" u="none" strike="noStrike" kern="0" cap="none" spc="0" baseline="0">
                <a:solidFill>
                  <a:srgbClr val="000000"/>
                </a:solidFill>
                <a:uFillTx/>
              </a:defRPr>
            </a:pPr>
            <a:r>
              <a:rPr lang="fr-FR" sz="950" kern="0" dirty="0" smtClean="0">
                <a:solidFill>
                  <a:srgbClr val="000000"/>
                </a:solidFill>
                <a:latin typeface="Arial" pitchFamily="34"/>
              </a:rPr>
              <a:t>Pot de rentrée, repas de fin d’année </a:t>
            </a:r>
          </a:p>
          <a:p>
            <a:pPr>
              <a:lnSpc>
                <a:spcPct val="90000"/>
              </a:lnSpc>
              <a:buSzPct val="100000"/>
              <a:defRPr sz="1800" b="0" i="0" u="none" strike="noStrike" kern="0" cap="none" spc="0" baseline="0">
                <a:solidFill>
                  <a:srgbClr val="000000"/>
                </a:solidFill>
                <a:uFillTx/>
              </a:defRPr>
            </a:pPr>
            <a:r>
              <a:rPr lang="fr-FR" sz="950" b="1" kern="0" dirty="0" smtClean="0">
                <a:solidFill>
                  <a:schemeClr val="accent2"/>
                </a:solidFill>
                <a:latin typeface="Arial" pitchFamily="34"/>
              </a:rPr>
              <a:t>	43 </a:t>
            </a:r>
            <a:r>
              <a:rPr lang="fr-FR" sz="950" b="1" kern="0" dirty="0">
                <a:solidFill>
                  <a:schemeClr val="accent2"/>
                </a:solidFill>
                <a:latin typeface="Arial" pitchFamily="34"/>
              </a:rPr>
              <a:t>personnes présentes </a:t>
            </a:r>
          </a:p>
          <a:p>
            <a:pPr lvl="0">
              <a:lnSpc>
                <a:spcPct val="90000"/>
              </a:lnSpc>
              <a:buSzPct val="100000"/>
              <a:defRPr sz="1800" b="0" i="0" u="none" strike="noStrike" kern="0" cap="none" spc="0" baseline="0">
                <a:solidFill>
                  <a:srgbClr val="000000"/>
                </a:solidFill>
                <a:uFillTx/>
              </a:defRPr>
            </a:pPr>
            <a:endParaRPr lang="fr-FR" sz="950" kern="0" dirty="0" smtClean="0">
              <a:solidFill>
                <a:srgbClr val="000000"/>
              </a:solidFill>
              <a:latin typeface="Arial" pitchFamily="34"/>
            </a:endParaRPr>
          </a:p>
          <a:p>
            <a:pPr marL="171450" lvl="0" indent="-171450">
              <a:lnSpc>
                <a:spcPct val="90000"/>
              </a:lnSpc>
              <a:buSzPct val="100000"/>
              <a:buFont typeface="Arial" panose="020B0604020202020204" pitchFamily="34" charset="0"/>
              <a:buChar char="•"/>
              <a:defRPr sz="1800" b="0" i="0" u="none" strike="noStrike" kern="0" cap="none" spc="0" baseline="0">
                <a:solidFill>
                  <a:srgbClr val="000000"/>
                </a:solidFill>
                <a:uFillTx/>
              </a:defRPr>
            </a:pPr>
            <a:r>
              <a:rPr lang="fr-FR" sz="950" kern="0" dirty="0" smtClean="0">
                <a:solidFill>
                  <a:srgbClr val="000000"/>
                </a:solidFill>
                <a:latin typeface="Arial" pitchFamily="34"/>
              </a:rPr>
              <a:t>Assemblée générale </a:t>
            </a:r>
          </a:p>
          <a:p>
            <a:pPr>
              <a:lnSpc>
                <a:spcPct val="90000"/>
              </a:lnSpc>
              <a:buSzPct val="100000"/>
              <a:defRPr sz="1800" b="0" i="0" u="none" strike="noStrike" kern="0" cap="none" spc="0" baseline="0">
                <a:solidFill>
                  <a:srgbClr val="000000"/>
                </a:solidFill>
                <a:uFillTx/>
              </a:defRPr>
            </a:pPr>
            <a:r>
              <a:rPr lang="fr-FR" sz="950" b="1" kern="0" dirty="0" smtClean="0">
                <a:solidFill>
                  <a:schemeClr val="accent2"/>
                </a:solidFill>
                <a:latin typeface="Arial" pitchFamily="34"/>
              </a:rPr>
              <a:t>	41 </a:t>
            </a:r>
            <a:r>
              <a:rPr lang="fr-FR" sz="950" b="1" kern="0" dirty="0">
                <a:solidFill>
                  <a:schemeClr val="accent2"/>
                </a:solidFill>
                <a:latin typeface="Arial" pitchFamily="34"/>
              </a:rPr>
              <a:t>personnes présentes </a:t>
            </a:r>
          </a:p>
          <a:p>
            <a:pPr lvl="0">
              <a:lnSpc>
                <a:spcPct val="90000"/>
              </a:lnSpc>
              <a:buSzPct val="100000"/>
              <a:defRPr sz="1800" b="0" i="0" u="none" strike="noStrike" kern="0" cap="none" spc="0" baseline="0">
                <a:solidFill>
                  <a:srgbClr val="000000"/>
                </a:solidFill>
                <a:uFillTx/>
              </a:defRPr>
            </a:pPr>
            <a:endParaRPr lang="fr-FR" sz="950" kern="0" dirty="0">
              <a:solidFill>
                <a:srgbClr val="000000"/>
              </a:solidFill>
              <a:latin typeface="Arial" pitchFamily="34"/>
            </a:endParaRPr>
          </a:p>
          <a:p>
            <a:pPr lvl="0">
              <a:lnSpc>
                <a:spcPct val="90000"/>
              </a:lnSpc>
              <a:buSzPct val="100000"/>
              <a:defRPr sz="1800" b="0" i="0" u="none" strike="noStrike" kern="0" cap="none" spc="0" baseline="0">
                <a:solidFill>
                  <a:srgbClr val="000000"/>
                </a:solidFill>
                <a:uFillTx/>
              </a:defRPr>
            </a:pPr>
            <a:r>
              <a:rPr lang="fr-FR" sz="950" kern="0" dirty="0" smtClean="0">
                <a:solidFill>
                  <a:srgbClr val="000000"/>
                </a:solidFill>
                <a:latin typeface="Arial" pitchFamily="34"/>
              </a:rPr>
              <a:t>Ces temps au-delà de leur aspect conviviaux et de rencontre de ses différents visent à donner la possibilité à ses membres d’y prendre une part active. </a:t>
            </a:r>
          </a:p>
          <a:p>
            <a:pPr lvl="0">
              <a:lnSpc>
                <a:spcPct val="90000"/>
              </a:lnSpc>
              <a:buSzPct val="100000"/>
              <a:defRPr sz="1800" b="0" i="0" u="none" strike="noStrike" kern="0" cap="none" spc="0" baseline="0">
                <a:solidFill>
                  <a:srgbClr val="000000"/>
                </a:solidFill>
                <a:uFillTx/>
              </a:defRPr>
            </a:pPr>
            <a:endParaRPr lang="fr-FR" sz="950" kern="0" dirty="0">
              <a:solidFill>
                <a:srgbClr val="000000"/>
              </a:solidFill>
              <a:latin typeface="Arial" pitchFamily="34"/>
            </a:endParaRPr>
          </a:p>
          <a:p>
            <a:pPr lvl="0">
              <a:lnSpc>
                <a:spcPct val="90000"/>
              </a:lnSpc>
              <a:buSzPct val="100000"/>
              <a:defRPr sz="1800" b="0" i="0" u="none" strike="noStrike" kern="0" cap="none" spc="0" baseline="0">
                <a:solidFill>
                  <a:srgbClr val="000000"/>
                </a:solidFill>
                <a:uFillTx/>
              </a:defRPr>
            </a:pPr>
            <a:r>
              <a:rPr lang="fr-FR" sz="950" b="1" kern="0" dirty="0" smtClean="0">
                <a:solidFill>
                  <a:schemeClr val="accent2"/>
                </a:solidFill>
                <a:latin typeface="Arial" pitchFamily="34"/>
              </a:rPr>
              <a:t>Le CA est ainsi composé 12 membres : 7 bénévoles et 5 parents.</a:t>
            </a:r>
          </a:p>
          <a:p>
            <a:pPr lvl="0">
              <a:lnSpc>
                <a:spcPct val="90000"/>
              </a:lnSpc>
              <a:buSzPct val="100000"/>
              <a:defRPr sz="1800" b="0" i="0" u="none" strike="noStrike" kern="0" cap="none" spc="0" baseline="0">
                <a:solidFill>
                  <a:srgbClr val="000000"/>
                </a:solidFill>
                <a:uFillTx/>
              </a:defRPr>
            </a:pPr>
            <a:endParaRPr lang="fr-FR" sz="1000" kern="0" dirty="0" smtClean="0">
              <a:solidFill>
                <a:srgbClr val="000000"/>
              </a:solidFill>
              <a:latin typeface="Arial" pitchFamily="34"/>
            </a:endParaRPr>
          </a:p>
        </p:txBody>
      </p:sp>
    </p:spTree>
    <p:extLst>
      <p:ext uri="{BB962C8B-B14F-4D97-AF65-F5344CB8AC3E}">
        <p14:creationId xmlns:p14="http://schemas.microsoft.com/office/powerpoint/2010/main" val="34032250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re 1"/>
          <p:cNvSpPr txBox="1">
            <a:spLocks/>
          </p:cNvSpPr>
          <p:nvPr/>
        </p:nvSpPr>
        <p:spPr>
          <a:xfrm>
            <a:off x="321786" y="3"/>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L’action bénévole</a:t>
            </a:r>
          </a:p>
        </p:txBody>
      </p:sp>
      <p:cxnSp>
        <p:nvCxnSpPr>
          <p:cNvPr id="18" name="Connecteur droit 17"/>
          <p:cNvCxnSpPr/>
          <p:nvPr/>
        </p:nvCxnSpPr>
        <p:spPr>
          <a:xfrm>
            <a:off x="354656" y="865345"/>
            <a:ext cx="11344285"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Rectangle à coins arrondis 1"/>
          <p:cNvSpPr/>
          <p:nvPr/>
        </p:nvSpPr>
        <p:spPr>
          <a:xfrm>
            <a:off x="354656" y="1238128"/>
            <a:ext cx="5654258" cy="2488483"/>
          </a:xfrm>
          <a:prstGeom prst="round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IRES</a:t>
            </a:r>
          </a:p>
        </p:txBody>
      </p:sp>
      <p:sp>
        <p:nvSpPr>
          <p:cNvPr id="3" name="Flèche droite 2"/>
          <p:cNvSpPr/>
          <p:nvPr/>
        </p:nvSpPr>
        <p:spPr>
          <a:xfrm>
            <a:off x="7450926" y="1683108"/>
            <a:ext cx="493485" cy="362857"/>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Espace réservé du texte 4"/>
          <p:cNvSpPr txBox="1">
            <a:spLocks/>
          </p:cNvSpPr>
          <p:nvPr/>
        </p:nvSpPr>
        <p:spPr>
          <a:xfrm>
            <a:off x="525670" y="770595"/>
            <a:ext cx="5312229" cy="2854422"/>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1028700" rtl="0" eaLnBrk="1" fontAlgn="auto" latinLnBrk="0" hangingPunct="1">
              <a:lnSpc>
                <a:spcPct val="100000"/>
              </a:lnSpc>
              <a:spcBef>
                <a:spcPct val="20000"/>
              </a:spcBef>
              <a:spcAft>
                <a:spcPts val="0"/>
              </a:spcAft>
              <a:buClrTx/>
              <a:buSzTx/>
              <a:buFont typeface="Arial" pitchFamily="34" charset="0"/>
              <a:buNone/>
              <a:tabLst/>
              <a:defRPr/>
            </a:pPr>
            <a:r>
              <a:rPr lang="fr-FR" sz="1600" dirty="0">
                <a:solidFill>
                  <a:schemeClr val="accent2"/>
                </a:solidFill>
                <a:latin typeface="Verdana"/>
                <a:sym typeface="Wingdings" panose="05000000000000000000" pitchFamily="2" charset="2"/>
              </a:rPr>
              <a:t>BILAN</a:t>
            </a:r>
          </a:p>
          <a:p>
            <a:pPr marL="0" marR="0" lvl="0" indent="0" algn="ctr" defTabSz="1028700" rtl="0" eaLnBrk="1" fontAlgn="auto" latinLnBrk="0" hangingPunct="1">
              <a:lnSpc>
                <a:spcPct val="100000"/>
              </a:lnSpc>
              <a:spcBef>
                <a:spcPct val="20000"/>
              </a:spcBef>
              <a:spcAft>
                <a:spcPts val="0"/>
              </a:spcAft>
              <a:buClrTx/>
              <a:buSzTx/>
              <a:buFont typeface="Arial" pitchFamily="34" charset="0"/>
              <a:buNone/>
              <a:tabLst/>
              <a:defRPr/>
            </a:pPr>
            <a:endParaRPr lang="fr-FR" sz="1600" dirty="0">
              <a:solidFill>
                <a:srgbClr val="00FF00"/>
              </a:solidFill>
              <a:latin typeface="Verdana"/>
              <a:sym typeface="Wingdings" panose="05000000000000000000" pitchFamily="2" charset="2"/>
            </a:endParaRPr>
          </a:p>
          <a:p>
            <a:r>
              <a:rPr lang="fr-FR" sz="1100" dirty="0">
                <a:latin typeface="Verdana" panose="020B0604030504040204" pitchFamily="34" charset="0"/>
                <a:ea typeface="Verdana" panose="020B0604030504040204" pitchFamily="34" charset="0"/>
                <a:cs typeface="Verdana" panose="020B0604030504040204" pitchFamily="34" charset="0"/>
              </a:rPr>
              <a:t>Tous ces moments sont autant de moments qui permettent de renforcer les liens entre  les membres de l’association et de participer à la vie </a:t>
            </a:r>
            <a:r>
              <a:rPr lang="fr-FR" sz="1100" dirty="0" smtClean="0">
                <a:latin typeface="Verdana" panose="020B0604030504040204" pitchFamily="34" charset="0"/>
                <a:ea typeface="Verdana" panose="020B0604030504040204" pitchFamily="34" charset="0"/>
                <a:cs typeface="Verdana" panose="020B0604030504040204" pitchFamily="34" charset="0"/>
              </a:rPr>
              <a:t>associative. Ces actions permettent de créer une communauté d’adulte et un réel esprit « d’appartenance » à l’association. </a:t>
            </a:r>
          </a:p>
          <a:p>
            <a:r>
              <a:rPr lang="fr-FR" sz="1100" dirty="0" smtClean="0">
                <a:latin typeface="Verdana" panose="020B0604030504040204" pitchFamily="34" charset="0"/>
                <a:ea typeface="Verdana" panose="020B0604030504040204" pitchFamily="34" charset="0"/>
                <a:sym typeface="Wingdings" panose="05000000000000000000" pitchFamily="2" charset="2"/>
              </a:rPr>
              <a:t>ADOS apparait comme une espace de vie dans lequel chacun trouve sa place. Les liens de confiance entre ses différents membres participent à la vie globale de l’association </a:t>
            </a:r>
          </a:p>
          <a:p>
            <a:r>
              <a:rPr lang="fr-FR" sz="1100" dirty="0" smtClean="0">
                <a:latin typeface="Verdana" panose="020B0604030504040204" pitchFamily="34" charset="0"/>
                <a:ea typeface="Verdana" panose="020B0604030504040204" pitchFamily="34" charset="0"/>
                <a:sym typeface="Wingdings" panose="05000000000000000000" pitchFamily="2" charset="2"/>
              </a:rPr>
              <a:t>Cela participe également à rendre les membres actifs sur le territoire et participe ainsi à la vie de quartier.</a:t>
            </a:r>
          </a:p>
          <a:p>
            <a:endParaRPr lang="fr-FR" dirty="0">
              <a:latin typeface="Verdana"/>
              <a:sym typeface="Wingdings" panose="05000000000000000000" pitchFamily="2" charset="2"/>
            </a:endParaRPr>
          </a:p>
        </p:txBody>
      </p:sp>
      <p:sp>
        <p:nvSpPr>
          <p:cNvPr id="17" name="Rectangle à coins arrondis 16"/>
          <p:cNvSpPr/>
          <p:nvPr/>
        </p:nvSpPr>
        <p:spPr>
          <a:xfrm>
            <a:off x="6294599" y="3625017"/>
            <a:ext cx="5714637" cy="2361715"/>
          </a:xfrm>
          <a:prstGeom prst="round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IRES</a:t>
            </a:r>
          </a:p>
        </p:txBody>
      </p:sp>
      <p:sp>
        <p:nvSpPr>
          <p:cNvPr id="25" name="Espace réservé du texte 4"/>
          <p:cNvSpPr txBox="1">
            <a:spLocks/>
          </p:cNvSpPr>
          <p:nvPr/>
        </p:nvSpPr>
        <p:spPr>
          <a:xfrm>
            <a:off x="6526327" y="3625017"/>
            <a:ext cx="5312229" cy="2208091"/>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1028700" rtl="0" eaLnBrk="1" fontAlgn="auto" latinLnBrk="0" hangingPunct="1">
              <a:lnSpc>
                <a:spcPct val="100000"/>
              </a:lnSpc>
              <a:spcBef>
                <a:spcPct val="20000"/>
              </a:spcBef>
              <a:spcAft>
                <a:spcPts val="0"/>
              </a:spcAft>
              <a:buClrTx/>
              <a:buSzTx/>
              <a:buFont typeface="Arial" pitchFamily="34" charset="0"/>
              <a:buNone/>
              <a:tabLst/>
              <a:defRPr/>
            </a:pPr>
            <a:r>
              <a:rPr lang="fr-FR" sz="1600" dirty="0">
                <a:solidFill>
                  <a:schemeClr val="accent2"/>
                </a:solidFill>
                <a:latin typeface="Verdana"/>
                <a:sym typeface="Wingdings" panose="05000000000000000000" pitchFamily="2" charset="2"/>
              </a:rPr>
              <a:t>PERSPECTIVES</a:t>
            </a:r>
          </a:p>
          <a:p>
            <a:pPr marL="0" marR="0" lvl="0" indent="0" algn="ctr" defTabSz="1028700" rtl="0" eaLnBrk="1" fontAlgn="auto" latinLnBrk="0" hangingPunct="1">
              <a:lnSpc>
                <a:spcPct val="100000"/>
              </a:lnSpc>
              <a:spcBef>
                <a:spcPct val="20000"/>
              </a:spcBef>
              <a:spcAft>
                <a:spcPts val="0"/>
              </a:spcAft>
              <a:buClrTx/>
              <a:buSzTx/>
              <a:buFont typeface="Arial" pitchFamily="34" charset="0"/>
              <a:buNone/>
              <a:tabLst/>
              <a:defRPr/>
            </a:pPr>
            <a:r>
              <a:rPr lang="fr-FR" sz="1600" dirty="0">
                <a:solidFill>
                  <a:srgbClr val="00FF00"/>
                </a:solidFill>
                <a:latin typeface="Verdana"/>
                <a:sym typeface="Wingdings" panose="05000000000000000000" pitchFamily="2" charset="2"/>
              </a:rPr>
              <a:t> </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100" dirty="0" smtClean="0">
                <a:latin typeface="Verdana"/>
                <a:sym typeface="Wingdings" panose="05000000000000000000" pitchFamily="2" charset="2"/>
              </a:rPr>
              <a:t>L’implication de ses membres continue d’être un des objectifs de l’association. Renforcé par le label « Espace de vie sociale », nous nous efforcerons de laisser toujours plus de place à l’action du plus grand nombre en travaillons par exemple sur l’autonomisation des adhérents, présentant ADOS comme un outil permettant les initiatives de chacun : sorties en autonomie , mise à disposition des locaux pours ses membres pour de projets collectifs ….</a:t>
            </a:r>
            <a:endParaRPr lang="fr-FR" sz="1100" dirty="0">
              <a:latin typeface="Verdana"/>
              <a:sym typeface="Wingdings" panose="05000000000000000000" pitchFamily="2" charset="2"/>
            </a:endParaRPr>
          </a:p>
        </p:txBody>
      </p:sp>
      <p:grpSp>
        <p:nvGrpSpPr>
          <p:cNvPr id="9" name="Groupe 8"/>
          <p:cNvGrpSpPr/>
          <p:nvPr/>
        </p:nvGrpSpPr>
        <p:grpSpPr>
          <a:xfrm>
            <a:off x="5722034" y="3457787"/>
            <a:ext cx="736871" cy="776240"/>
            <a:chOff x="378732" y="1048633"/>
            <a:chExt cx="736871" cy="776240"/>
          </a:xfrm>
        </p:grpSpPr>
        <p:sp>
          <p:nvSpPr>
            <p:cNvPr id="10" name="Rectangle 9"/>
            <p:cNvSpPr/>
            <p:nvPr/>
          </p:nvSpPr>
          <p:spPr bwMode="ltGray">
            <a:xfrm>
              <a:off x="378732" y="1048633"/>
              <a:ext cx="736871" cy="757085"/>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11" name="Flèche droite 10"/>
            <p:cNvSpPr/>
            <p:nvPr/>
          </p:nvSpPr>
          <p:spPr bwMode="ltGray">
            <a:xfrm rot="2950115">
              <a:off x="468836" y="1281691"/>
              <a:ext cx="675873" cy="410492"/>
            </a:xfrm>
            <a:prstGeom prst="rightArrow">
              <a:avLst/>
            </a:prstGeom>
            <a:solidFill>
              <a:schemeClr val="accent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Tree>
    <p:extLst>
      <p:ext uri="{BB962C8B-B14F-4D97-AF65-F5344CB8AC3E}">
        <p14:creationId xmlns:p14="http://schemas.microsoft.com/office/powerpoint/2010/main" val="12831727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76551" y="3818822"/>
            <a:ext cx="9144000" cy="1110531"/>
          </a:xfrm>
        </p:spPr>
        <p:txBody>
          <a:bodyPr>
            <a:noAutofit/>
          </a:bodyPr>
          <a:lstStyle/>
          <a:p>
            <a:r>
              <a:rPr lang="fr-FR" sz="6600" b="1" dirty="0">
                <a:solidFill>
                  <a:schemeClr val="tx2"/>
                </a:solidFill>
                <a:latin typeface="Verdana" panose="020B0604030504040204" pitchFamily="34" charset="0"/>
                <a:ea typeface="Verdana" panose="020B0604030504040204" pitchFamily="34" charset="0"/>
                <a:cs typeface="Verdana" panose="020B0604030504040204" pitchFamily="34" charset="0"/>
              </a:rPr>
              <a:t>ANIMATIONS ET VIE DE QUARTIER </a:t>
            </a:r>
          </a:p>
        </p:txBody>
      </p:sp>
      <p:pic>
        <p:nvPicPr>
          <p:cNvPr id="4" name="Picture 2" descr="Afficher l'image d'origin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231461" y="1266545"/>
            <a:ext cx="5375463" cy="176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04264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texte 4"/>
          <p:cNvSpPr txBox="1">
            <a:spLocks/>
          </p:cNvSpPr>
          <p:nvPr/>
        </p:nvSpPr>
        <p:spPr>
          <a:xfrm>
            <a:off x="106198" y="1176186"/>
            <a:ext cx="3544225" cy="3211442"/>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lvl="0" algn="just"/>
            <a:endParaRPr lang="fr-FR" sz="900" dirty="0">
              <a:latin typeface="Verdana"/>
              <a:sym typeface="Wingdings" panose="05000000000000000000" pitchFamily="2" charset="2"/>
            </a:endParaRPr>
          </a:p>
          <a:p>
            <a:pPr marL="285750" lvl="0" indent="-285750" algn="just">
              <a:buFont typeface="Arial" pitchFamily="34" charset="0"/>
              <a:buChar char="•"/>
            </a:pPr>
            <a:r>
              <a:rPr lang="fr-FR" sz="900" dirty="0" smtClean="0">
                <a:latin typeface="Verdana"/>
                <a:sym typeface="Wingdings" panose="05000000000000000000" pitchFamily="2" charset="2"/>
              </a:rPr>
              <a:t>7</a:t>
            </a:r>
            <a:r>
              <a:rPr lang="fr-FR" sz="900" baseline="30000" dirty="0" smtClean="0">
                <a:latin typeface="Verdana"/>
                <a:sym typeface="Wingdings" panose="05000000000000000000" pitchFamily="2" charset="2"/>
              </a:rPr>
              <a:t>ème</a:t>
            </a:r>
            <a:r>
              <a:rPr lang="fr-FR" sz="900" dirty="0" smtClean="0">
                <a:latin typeface="Verdana"/>
                <a:sym typeface="Wingdings" panose="05000000000000000000" pitchFamily="2" charset="2"/>
              </a:rPr>
              <a:t> édition du cross de la goutte d’or organisé par ADOS et Paris Goutte d’Or. </a:t>
            </a:r>
          </a:p>
          <a:p>
            <a:pPr marL="285750" lvl="0" indent="-285750" algn="just">
              <a:buFont typeface="Arial" pitchFamily="34" charset="0"/>
              <a:buChar char="•"/>
            </a:pPr>
            <a:r>
              <a:rPr lang="fr-FR" sz="900" dirty="0" smtClean="0">
                <a:latin typeface="Verdana"/>
                <a:sym typeface="Wingdings" panose="05000000000000000000" pitchFamily="2" charset="2"/>
              </a:rPr>
              <a:t>Une belle édition avec des centaines de personnes présentes, coureurs(</a:t>
            </a:r>
            <a:r>
              <a:rPr lang="fr-FR" sz="900" dirty="0" err="1" smtClean="0">
                <a:latin typeface="Verdana"/>
                <a:sym typeface="Wingdings" panose="05000000000000000000" pitchFamily="2" charset="2"/>
              </a:rPr>
              <a:t>euses</a:t>
            </a:r>
            <a:r>
              <a:rPr lang="fr-FR" sz="900" dirty="0" smtClean="0">
                <a:latin typeface="Verdana"/>
                <a:sym typeface="Wingdings" panose="05000000000000000000" pitchFamily="2" charset="2"/>
              </a:rPr>
              <a:t>), bénévoles, parents, enfants, adultes ….</a:t>
            </a:r>
          </a:p>
          <a:p>
            <a:pPr marL="285750" lvl="0" indent="-285750" algn="just">
              <a:buFont typeface="Arial" pitchFamily="34" charset="0"/>
              <a:buChar char="•"/>
            </a:pPr>
            <a:r>
              <a:rPr lang="fr-FR" sz="900" dirty="0" smtClean="0">
                <a:latin typeface="Verdana"/>
                <a:sym typeface="Wingdings" panose="05000000000000000000" pitchFamily="2" charset="2"/>
              </a:rPr>
              <a:t>Le cross est évènement fédérateur qui s’est définitivement inscrit dans la vie de quartier. Il permet également une mobilisation importante des habitants et adhérents de l’association .</a:t>
            </a:r>
          </a:p>
          <a:p>
            <a:pPr marL="285750" lvl="0" indent="-285750" algn="just">
              <a:buFont typeface="Arial" pitchFamily="34" charset="0"/>
              <a:buChar char="•"/>
            </a:pPr>
            <a:r>
              <a:rPr lang="fr-FR" sz="900" dirty="0" smtClean="0">
                <a:latin typeface="Verdana"/>
                <a:sym typeface="Wingdings" panose="05000000000000000000" pitchFamily="2" charset="2"/>
              </a:rPr>
              <a:t>Il est soutenu en particulier par la fondation Paris Habitat depuis plusieurs années. </a:t>
            </a:r>
            <a:endParaRPr lang="fr-FR" sz="900" dirty="0">
              <a:latin typeface="Verdana"/>
              <a:sym typeface="Wingdings" panose="05000000000000000000" pitchFamily="2" charset="2"/>
            </a:endParaRPr>
          </a:p>
          <a:p>
            <a:pPr marL="285750" lvl="0" indent="-285750" algn="just">
              <a:buFont typeface="Arial" pitchFamily="34" charset="0"/>
              <a:buChar char="•"/>
            </a:pPr>
            <a:r>
              <a:rPr lang="fr-FR" sz="900" dirty="0" smtClean="0">
                <a:latin typeface="Verdana"/>
                <a:sym typeface="Wingdings" panose="05000000000000000000" pitchFamily="2" charset="2"/>
              </a:rPr>
              <a:t>Le film de cette édition 2018</a:t>
            </a:r>
          </a:p>
          <a:p>
            <a:pPr lvl="0" algn="ctr"/>
            <a:r>
              <a:rPr lang="fr-FR" b="0" dirty="0">
                <a:hlinkClick r:id="rId2"/>
              </a:rPr>
              <a:t>https://vimeo.com/292738082</a:t>
            </a:r>
            <a:endParaRPr lang="fr-FR" sz="900" dirty="0" smtClean="0">
              <a:latin typeface="Verdana"/>
              <a:sym typeface="Wingdings" panose="05000000000000000000" pitchFamily="2" charset="2"/>
            </a:endParaRPr>
          </a:p>
          <a:p>
            <a:pPr marL="285750" lvl="0" indent="-285750" algn="just">
              <a:buFont typeface="Arial" pitchFamily="34" charset="0"/>
              <a:buChar char="•"/>
            </a:pPr>
            <a:endParaRPr lang="fr-FR" sz="900" dirty="0">
              <a:latin typeface="Verdana"/>
              <a:sym typeface="Wingdings" panose="05000000000000000000" pitchFamily="2" charset="2"/>
            </a:endParaRPr>
          </a:p>
          <a:p>
            <a:pPr marL="285750" lvl="0" indent="-285750" algn="just">
              <a:buFont typeface="Arial" pitchFamily="34" charset="0"/>
              <a:buChar char="•"/>
            </a:pPr>
            <a:endParaRPr lang="fr-FR" dirty="0">
              <a:latin typeface="Verdana"/>
              <a:sym typeface="Wingdings" panose="05000000000000000000" pitchFamily="2" charset="2"/>
            </a:endParaRPr>
          </a:p>
          <a:p>
            <a:pPr lvl="0" algn="just"/>
            <a:endParaRPr lang="fr-FR" dirty="0">
              <a:latin typeface="Verdana"/>
              <a:sym typeface="Wingdings" panose="05000000000000000000" pitchFamily="2" charset="2"/>
            </a:endParaRPr>
          </a:p>
        </p:txBody>
      </p:sp>
      <p:sp>
        <p:nvSpPr>
          <p:cNvPr id="11" name="Rectangle 10"/>
          <p:cNvSpPr/>
          <p:nvPr/>
        </p:nvSpPr>
        <p:spPr>
          <a:xfrm>
            <a:off x="848695" y="879366"/>
            <a:ext cx="2417633" cy="485111"/>
          </a:xfrm>
          <a:prstGeom prst="rect">
            <a:avLst/>
          </a:prstGeom>
          <a:solidFill>
            <a:schemeClr val="tx2"/>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noProof="0" dirty="0" smtClean="0">
                <a:solidFill>
                  <a:prstClr val="white"/>
                </a:solidFill>
                <a:latin typeface="Verdana"/>
              </a:rPr>
              <a:t>Cross de la goutte d’or </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sp>
        <p:nvSpPr>
          <p:cNvPr id="16" name="Titre 1"/>
          <p:cNvSpPr txBox="1">
            <a:spLocks/>
          </p:cNvSpPr>
          <p:nvPr/>
        </p:nvSpPr>
        <p:spPr>
          <a:xfrm>
            <a:off x="321786" y="-82031"/>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Animation et vie de quartier</a:t>
            </a:r>
          </a:p>
        </p:txBody>
      </p:sp>
      <p:cxnSp>
        <p:nvCxnSpPr>
          <p:cNvPr id="18" name="Connecteur droit 17"/>
          <p:cNvCxnSpPr/>
          <p:nvPr/>
        </p:nvCxnSpPr>
        <p:spPr>
          <a:xfrm>
            <a:off x="321786" y="667301"/>
            <a:ext cx="11344285"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295984" y="816371"/>
            <a:ext cx="3339815" cy="3160038"/>
          </a:xfrm>
          <a:prstGeom prst="rect">
            <a:avLst/>
          </a:prstGeom>
          <a:noFill/>
          <a:ln w="44450" cmpd="dbl">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0" name="Groupe 19"/>
          <p:cNvGrpSpPr/>
          <p:nvPr/>
        </p:nvGrpSpPr>
        <p:grpSpPr>
          <a:xfrm>
            <a:off x="33267" y="1138021"/>
            <a:ext cx="625642" cy="563332"/>
            <a:chOff x="378733" y="1048634"/>
            <a:chExt cx="625642" cy="563332"/>
          </a:xfrm>
        </p:grpSpPr>
        <p:sp>
          <p:nvSpPr>
            <p:cNvPr id="25" name="Rectangle 24"/>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26" name="Flèche droite 25"/>
            <p:cNvSpPr/>
            <p:nvPr/>
          </p:nvSpPr>
          <p:spPr bwMode="ltGray">
            <a:xfrm rot="2189332">
              <a:off x="438020" y="1067876"/>
              <a:ext cx="417094" cy="336885"/>
            </a:xfrm>
            <a:prstGeom prst="rightArrow">
              <a:avLst/>
            </a:prstGeom>
            <a:solidFill>
              <a:schemeClr val="tx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
        <p:nvSpPr>
          <p:cNvPr id="29" name="Espace réservé du texte 4"/>
          <p:cNvSpPr txBox="1">
            <a:spLocks/>
          </p:cNvSpPr>
          <p:nvPr/>
        </p:nvSpPr>
        <p:spPr>
          <a:xfrm>
            <a:off x="7040783" y="2883831"/>
            <a:ext cx="4063048" cy="549175"/>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noProof="0" dirty="0">
              <a:ln>
                <a:noFill/>
              </a:ln>
              <a:solidFill>
                <a:srgbClr val="333333"/>
              </a:solidFill>
              <a:effectLst/>
              <a:uLnTx/>
              <a:uFillTx/>
              <a:latin typeface="Verdana"/>
              <a:ea typeface="+mn-ea"/>
              <a:cs typeface="+mn-cs"/>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sp>
        <p:nvSpPr>
          <p:cNvPr id="31" name="Rectangle 30"/>
          <p:cNvSpPr/>
          <p:nvPr/>
        </p:nvSpPr>
        <p:spPr>
          <a:xfrm>
            <a:off x="8101113" y="939320"/>
            <a:ext cx="2285091" cy="491862"/>
          </a:xfrm>
          <a:prstGeom prst="rect">
            <a:avLst/>
          </a:prstGeom>
          <a:solidFill>
            <a:schemeClr val="tx2"/>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dirty="0" smtClean="0">
                <a:solidFill>
                  <a:prstClr val="white"/>
                </a:solidFill>
                <a:latin typeface="Verdana"/>
              </a:rPr>
              <a:t>Vide Grenier   </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sp>
        <p:nvSpPr>
          <p:cNvPr id="32" name="Rectangle 31"/>
          <p:cNvSpPr/>
          <p:nvPr/>
        </p:nvSpPr>
        <p:spPr>
          <a:xfrm>
            <a:off x="7667313" y="820137"/>
            <a:ext cx="3869878" cy="3035871"/>
          </a:xfrm>
          <a:prstGeom prst="rect">
            <a:avLst/>
          </a:prstGeom>
          <a:noFill/>
          <a:ln w="44450" cmpd="dbl">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Espace réservé du texte 4"/>
          <p:cNvSpPr txBox="1">
            <a:spLocks/>
          </p:cNvSpPr>
          <p:nvPr/>
        </p:nvSpPr>
        <p:spPr>
          <a:xfrm>
            <a:off x="7630645" y="1098739"/>
            <a:ext cx="4063048" cy="481464"/>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lvl="0" algn="just"/>
            <a:endParaRPr lang="fr-FR" sz="1100" b="0" dirty="0">
              <a:latin typeface="Verdana"/>
              <a:sym typeface="Wingdings" panose="05000000000000000000" pitchFamily="2" charset="2"/>
            </a:endParaRPr>
          </a:p>
          <a:p>
            <a:pPr lvl="0" algn="just"/>
            <a:endParaRPr lang="fr-FR" sz="1100" dirty="0">
              <a:latin typeface="Verdana"/>
              <a:sym typeface="Wingdings" panose="05000000000000000000" pitchFamily="2" charset="2"/>
            </a:endParaRPr>
          </a:p>
        </p:txBody>
      </p:sp>
      <p:sp>
        <p:nvSpPr>
          <p:cNvPr id="21" name="Rectangle 20"/>
          <p:cNvSpPr/>
          <p:nvPr/>
        </p:nvSpPr>
        <p:spPr>
          <a:xfrm>
            <a:off x="267835" y="4077647"/>
            <a:ext cx="3325052" cy="2607826"/>
          </a:xfrm>
          <a:prstGeom prst="rect">
            <a:avLst/>
          </a:prstGeom>
          <a:noFill/>
          <a:ln w="44450" cmpd="dbl">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21"/>
          <p:cNvSpPr/>
          <p:nvPr/>
        </p:nvSpPr>
        <p:spPr>
          <a:xfrm>
            <a:off x="7667313" y="4006956"/>
            <a:ext cx="3869878" cy="2660662"/>
          </a:xfrm>
          <a:prstGeom prst="rect">
            <a:avLst/>
          </a:prstGeom>
          <a:noFill/>
          <a:ln w="44450" cmpd="dbl">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3" name="Groupe 22"/>
          <p:cNvGrpSpPr/>
          <p:nvPr/>
        </p:nvGrpSpPr>
        <p:grpSpPr>
          <a:xfrm>
            <a:off x="0" y="4282391"/>
            <a:ext cx="625642" cy="563332"/>
            <a:chOff x="378733" y="1048634"/>
            <a:chExt cx="625642" cy="563332"/>
          </a:xfrm>
        </p:grpSpPr>
        <p:sp>
          <p:nvSpPr>
            <p:cNvPr id="24" name="Rectangle 23"/>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27" name="Flèche droite 26"/>
            <p:cNvSpPr/>
            <p:nvPr/>
          </p:nvSpPr>
          <p:spPr bwMode="ltGray">
            <a:xfrm rot="2189332">
              <a:off x="438020" y="1067876"/>
              <a:ext cx="417094" cy="336885"/>
            </a:xfrm>
            <a:prstGeom prst="rightArrow">
              <a:avLst/>
            </a:prstGeom>
            <a:solidFill>
              <a:schemeClr val="tx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grpSp>
        <p:nvGrpSpPr>
          <p:cNvPr id="28" name="Groupe 27"/>
          <p:cNvGrpSpPr/>
          <p:nvPr/>
        </p:nvGrpSpPr>
        <p:grpSpPr>
          <a:xfrm rot="21047705">
            <a:off x="7383544" y="972563"/>
            <a:ext cx="625642" cy="563332"/>
            <a:chOff x="378733" y="1048634"/>
            <a:chExt cx="625642" cy="563332"/>
          </a:xfrm>
        </p:grpSpPr>
        <p:sp>
          <p:nvSpPr>
            <p:cNvPr id="30" name="Rectangle 29"/>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36" name="Flèche droite 35"/>
            <p:cNvSpPr/>
            <p:nvPr/>
          </p:nvSpPr>
          <p:spPr bwMode="ltGray">
            <a:xfrm rot="2189332">
              <a:off x="438020" y="1067876"/>
              <a:ext cx="417094" cy="336885"/>
            </a:xfrm>
            <a:prstGeom prst="rightArrow">
              <a:avLst/>
            </a:prstGeom>
            <a:solidFill>
              <a:schemeClr val="tx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
        <p:nvSpPr>
          <p:cNvPr id="40" name="Rectangle 39"/>
          <p:cNvSpPr/>
          <p:nvPr/>
        </p:nvSpPr>
        <p:spPr>
          <a:xfrm>
            <a:off x="893476" y="4206749"/>
            <a:ext cx="2419067" cy="485111"/>
          </a:xfrm>
          <a:prstGeom prst="rect">
            <a:avLst/>
          </a:prstGeom>
          <a:solidFill>
            <a:schemeClr val="tx2"/>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noProof="0" dirty="0" smtClean="0">
                <a:solidFill>
                  <a:prstClr val="white"/>
                </a:solidFill>
                <a:latin typeface="Verdana"/>
              </a:rPr>
              <a:t>Best </a:t>
            </a:r>
            <a:r>
              <a:rPr lang="fr-FR" sz="1400" b="1" kern="0" dirty="0" err="1">
                <a:solidFill>
                  <a:prstClr val="white"/>
                </a:solidFill>
                <a:latin typeface="Verdana"/>
              </a:rPr>
              <a:t>S</a:t>
            </a:r>
            <a:r>
              <a:rPr lang="fr-FR" sz="1400" b="1" kern="0" noProof="0" dirty="0" err="1" smtClean="0">
                <a:solidFill>
                  <a:prstClr val="white"/>
                </a:solidFill>
                <a:latin typeface="Verdana"/>
              </a:rPr>
              <a:t>ummer</a:t>
            </a:r>
            <a:r>
              <a:rPr lang="fr-FR" sz="1400" b="1" kern="0" noProof="0" dirty="0" smtClean="0">
                <a:solidFill>
                  <a:prstClr val="white"/>
                </a:solidFill>
                <a:latin typeface="Verdana"/>
              </a:rPr>
              <a:t> au Square </a:t>
            </a:r>
            <a:r>
              <a:rPr lang="fr-FR" sz="1400" b="1" kern="0" dirty="0" err="1">
                <a:solidFill>
                  <a:prstClr val="white"/>
                </a:solidFill>
                <a:latin typeface="Verdana"/>
              </a:rPr>
              <a:t>L</a:t>
            </a:r>
            <a:r>
              <a:rPr lang="fr-FR" sz="1400" b="1" kern="0" noProof="0" dirty="0" smtClean="0">
                <a:solidFill>
                  <a:prstClr val="white"/>
                </a:solidFill>
                <a:latin typeface="Verdana"/>
              </a:rPr>
              <a:t>éon </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sp>
        <p:nvSpPr>
          <p:cNvPr id="41" name="Rectangle 40"/>
          <p:cNvSpPr/>
          <p:nvPr/>
        </p:nvSpPr>
        <p:spPr>
          <a:xfrm>
            <a:off x="8351125" y="4059297"/>
            <a:ext cx="2729190" cy="485111"/>
          </a:xfrm>
          <a:prstGeom prst="rect">
            <a:avLst/>
          </a:prstGeom>
          <a:solidFill>
            <a:schemeClr val="tx2"/>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noProof="0" dirty="0" smtClean="0">
                <a:solidFill>
                  <a:prstClr val="white"/>
                </a:solidFill>
                <a:latin typeface="Verdana"/>
              </a:rPr>
              <a:t>La rue aux enfants </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grpSp>
        <p:nvGrpSpPr>
          <p:cNvPr id="42" name="Groupe 41"/>
          <p:cNvGrpSpPr/>
          <p:nvPr/>
        </p:nvGrpSpPr>
        <p:grpSpPr>
          <a:xfrm>
            <a:off x="7428531" y="4176379"/>
            <a:ext cx="625642" cy="563332"/>
            <a:chOff x="378733" y="1048634"/>
            <a:chExt cx="625642" cy="563332"/>
          </a:xfrm>
        </p:grpSpPr>
        <p:sp>
          <p:nvSpPr>
            <p:cNvPr id="43" name="Rectangle 42"/>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44" name="Flèche droite 43"/>
            <p:cNvSpPr/>
            <p:nvPr/>
          </p:nvSpPr>
          <p:spPr bwMode="ltGray">
            <a:xfrm rot="2189332">
              <a:off x="438020" y="1067876"/>
              <a:ext cx="417094" cy="336885"/>
            </a:xfrm>
            <a:prstGeom prst="rightArrow">
              <a:avLst/>
            </a:prstGeom>
            <a:solidFill>
              <a:schemeClr val="tx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
        <p:nvSpPr>
          <p:cNvPr id="45" name="Rectangle 44"/>
          <p:cNvSpPr/>
          <p:nvPr/>
        </p:nvSpPr>
        <p:spPr>
          <a:xfrm>
            <a:off x="3878347" y="3975191"/>
            <a:ext cx="3535560" cy="2699008"/>
          </a:xfrm>
          <a:prstGeom prst="rect">
            <a:avLst/>
          </a:prstGeom>
          <a:noFill/>
          <a:ln w="44450" cmpd="dbl">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Rectangle 45"/>
          <p:cNvSpPr/>
          <p:nvPr/>
        </p:nvSpPr>
        <p:spPr>
          <a:xfrm>
            <a:off x="4483043" y="4121507"/>
            <a:ext cx="2419067" cy="485111"/>
          </a:xfrm>
          <a:prstGeom prst="rect">
            <a:avLst/>
          </a:prstGeom>
          <a:solidFill>
            <a:schemeClr val="tx2"/>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noProof="0" dirty="0" smtClean="0">
                <a:solidFill>
                  <a:prstClr val="white"/>
                </a:solidFill>
                <a:latin typeface="Verdana"/>
              </a:rPr>
              <a:t>Fête de la Goutte d’or </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grpSp>
        <p:nvGrpSpPr>
          <p:cNvPr id="47" name="Groupe 46"/>
          <p:cNvGrpSpPr/>
          <p:nvPr/>
        </p:nvGrpSpPr>
        <p:grpSpPr>
          <a:xfrm>
            <a:off x="3650423" y="4301853"/>
            <a:ext cx="625642" cy="563332"/>
            <a:chOff x="378733" y="1048634"/>
            <a:chExt cx="625642" cy="563332"/>
          </a:xfrm>
        </p:grpSpPr>
        <p:sp>
          <p:nvSpPr>
            <p:cNvPr id="48" name="Rectangle 47"/>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49" name="Flèche droite 48"/>
            <p:cNvSpPr/>
            <p:nvPr/>
          </p:nvSpPr>
          <p:spPr bwMode="ltGray">
            <a:xfrm rot="2189332">
              <a:off x="438020" y="1067876"/>
              <a:ext cx="417094" cy="336885"/>
            </a:xfrm>
            <a:prstGeom prst="rightArrow">
              <a:avLst/>
            </a:prstGeom>
            <a:solidFill>
              <a:schemeClr val="tx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
        <p:nvSpPr>
          <p:cNvPr id="3" name="Rectangle 2"/>
          <p:cNvSpPr/>
          <p:nvPr/>
        </p:nvSpPr>
        <p:spPr>
          <a:xfrm>
            <a:off x="7789653" y="1550365"/>
            <a:ext cx="3663196" cy="2031325"/>
          </a:xfrm>
          <a:prstGeom prst="rect">
            <a:avLst/>
          </a:prstGeom>
        </p:spPr>
        <p:txBody>
          <a:bodyPr wrap="square">
            <a:spAutoFit/>
          </a:bodyPr>
          <a:lstStyle/>
          <a:p>
            <a:r>
              <a:rPr lang="fr-FR" sz="900" b="1" dirty="0">
                <a:latin typeface="Verdana"/>
                <a:sym typeface="Wingdings" panose="05000000000000000000" pitchFamily="2" charset="2"/>
              </a:rPr>
              <a:t>Le vide grenier </a:t>
            </a:r>
            <a:r>
              <a:rPr lang="fr-FR" sz="900" b="1" dirty="0" smtClean="0">
                <a:latin typeface="Verdana"/>
                <a:sym typeface="Wingdings" panose="05000000000000000000" pitchFamily="2" charset="2"/>
              </a:rPr>
              <a:t>est </a:t>
            </a:r>
            <a:r>
              <a:rPr lang="fr-FR" sz="900" b="1" dirty="0">
                <a:latin typeface="Verdana"/>
                <a:sym typeface="Wingdings" panose="05000000000000000000" pitchFamily="2" charset="2"/>
              </a:rPr>
              <a:t>organisé par l’association d’habitant «  Paris Goutte d’or » L’objectifs est d’une part d’animer le quartier mais aussi de favoriser la rencontre des habitants et leur </a:t>
            </a:r>
            <a:r>
              <a:rPr lang="fr-FR" sz="900" b="1" dirty="0" smtClean="0">
                <a:latin typeface="Verdana"/>
                <a:sym typeface="Wingdings" panose="05000000000000000000" pitchFamily="2" charset="2"/>
              </a:rPr>
              <a:t>mobilisation.</a:t>
            </a:r>
          </a:p>
          <a:p>
            <a:r>
              <a:rPr lang="fr-FR" sz="900" b="1" dirty="0" smtClean="0">
                <a:latin typeface="Verdana"/>
                <a:sym typeface="Wingdings" panose="05000000000000000000" pitchFamily="2" charset="2"/>
              </a:rPr>
              <a:t>ADOS s’inscrit dans cette démarche en apportant une aide logistique et en mobilisant ses adhérents et notamment les jeunes de la structure afin de tenir un stand restauration. </a:t>
            </a:r>
          </a:p>
          <a:p>
            <a:r>
              <a:rPr lang="fr-FR" sz="900" b="1" dirty="0" smtClean="0">
                <a:latin typeface="Verdana"/>
                <a:sym typeface="Wingdings" panose="05000000000000000000" pitchFamily="2" charset="2"/>
              </a:rPr>
              <a:t>Nous mobilisons également les familles qui souhaitent tenir un stand de vente à titre personnel.</a:t>
            </a:r>
          </a:p>
          <a:p>
            <a:r>
              <a:rPr lang="fr-FR" sz="900" b="1" dirty="0" smtClean="0">
                <a:latin typeface="Verdana"/>
                <a:sym typeface="Wingdings" panose="05000000000000000000" pitchFamily="2" charset="2"/>
              </a:rPr>
              <a:t>Par ailleurs ce partenariat permet également de réunir des fonds pour l’organisation du cross de la goutte d’or. </a:t>
            </a:r>
          </a:p>
          <a:p>
            <a:endParaRPr lang="fr-FR" sz="900" b="1" dirty="0"/>
          </a:p>
        </p:txBody>
      </p:sp>
      <p:sp>
        <p:nvSpPr>
          <p:cNvPr id="4" name="Rectangle 3"/>
          <p:cNvSpPr/>
          <p:nvPr/>
        </p:nvSpPr>
        <p:spPr>
          <a:xfrm>
            <a:off x="7789653" y="4644063"/>
            <a:ext cx="3663196" cy="1477328"/>
          </a:xfrm>
          <a:prstGeom prst="rect">
            <a:avLst/>
          </a:prstGeom>
        </p:spPr>
        <p:txBody>
          <a:bodyPr wrap="square">
            <a:spAutoFit/>
          </a:bodyPr>
          <a:lstStyle/>
          <a:p>
            <a:r>
              <a:rPr lang="fr-FR" sz="900" b="1" dirty="0" smtClean="0">
                <a:latin typeface="Verdana"/>
                <a:sym typeface="Wingdings" panose="05000000000000000000" pitchFamily="2" charset="2"/>
              </a:rPr>
              <a:t>La rue aux enfants est évènement organisé par l’association « Home </a:t>
            </a:r>
            <a:r>
              <a:rPr lang="fr-FR" sz="900" b="1" dirty="0" err="1" smtClean="0">
                <a:latin typeface="Verdana"/>
                <a:sym typeface="Wingdings" panose="05000000000000000000" pitchFamily="2" charset="2"/>
              </a:rPr>
              <a:t>Sweet</a:t>
            </a:r>
            <a:r>
              <a:rPr lang="fr-FR" sz="900" b="1" dirty="0" smtClean="0">
                <a:latin typeface="Verdana"/>
                <a:sym typeface="Wingdings" panose="05000000000000000000" pitchFamily="2" charset="2"/>
              </a:rPr>
              <a:t> Môme dans le même esprit que les vide grenier : «  promouvoir des temps de rencontres entre habitants et se réapproprier l’espace public ».</a:t>
            </a:r>
          </a:p>
          <a:p>
            <a:r>
              <a:rPr lang="fr-FR" sz="900" b="1" dirty="0" smtClean="0">
                <a:latin typeface="Verdana"/>
                <a:sym typeface="Wingdings" panose="05000000000000000000" pitchFamily="2" charset="2"/>
              </a:rPr>
              <a:t>ADOS </a:t>
            </a:r>
            <a:r>
              <a:rPr lang="fr-FR" sz="900" b="1" dirty="0">
                <a:latin typeface="Verdana"/>
                <a:sym typeface="Wingdings" panose="05000000000000000000" pitchFamily="2" charset="2"/>
              </a:rPr>
              <a:t>s’inscrit dans cette démarche en </a:t>
            </a:r>
            <a:r>
              <a:rPr lang="fr-FR" sz="900" b="1" dirty="0" smtClean="0">
                <a:latin typeface="Verdana"/>
                <a:sym typeface="Wingdings" panose="05000000000000000000" pitchFamily="2" charset="2"/>
              </a:rPr>
              <a:t>apportant ici aussi  </a:t>
            </a:r>
            <a:r>
              <a:rPr lang="fr-FR" sz="900" b="1" dirty="0">
                <a:latin typeface="Verdana"/>
                <a:sym typeface="Wingdings" panose="05000000000000000000" pitchFamily="2" charset="2"/>
              </a:rPr>
              <a:t>une aide logistique et en mobilisant ses adhérents et notamment les jeunes </a:t>
            </a:r>
            <a:r>
              <a:rPr lang="fr-FR" sz="900" b="1" dirty="0" smtClean="0">
                <a:latin typeface="Verdana"/>
                <a:sym typeface="Wingdings" panose="05000000000000000000" pitchFamily="2" charset="2"/>
              </a:rPr>
              <a:t>et des parents qui ont tenus un </a:t>
            </a:r>
            <a:r>
              <a:rPr lang="fr-FR" sz="900" b="1" dirty="0">
                <a:latin typeface="Verdana"/>
                <a:sym typeface="Wingdings" panose="05000000000000000000" pitchFamily="2" charset="2"/>
              </a:rPr>
              <a:t>stand restauration. </a:t>
            </a:r>
          </a:p>
          <a:p>
            <a:endParaRPr lang="fr-FR" sz="900" b="1" dirty="0">
              <a:latin typeface="Verdana"/>
              <a:sym typeface="Wingdings" panose="05000000000000000000" pitchFamily="2" charset="2"/>
            </a:endParaRPr>
          </a:p>
        </p:txBody>
      </p:sp>
      <p:sp>
        <p:nvSpPr>
          <p:cNvPr id="34" name="Rectangle 33"/>
          <p:cNvSpPr/>
          <p:nvPr/>
        </p:nvSpPr>
        <p:spPr>
          <a:xfrm>
            <a:off x="414068" y="4791409"/>
            <a:ext cx="3071004" cy="2031325"/>
          </a:xfrm>
          <a:prstGeom prst="rect">
            <a:avLst/>
          </a:prstGeom>
        </p:spPr>
        <p:txBody>
          <a:bodyPr wrap="square">
            <a:spAutoFit/>
          </a:bodyPr>
          <a:lstStyle/>
          <a:p>
            <a:r>
              <a:rPr lang="fr-FR" sz="900" b="1" dirty="0" smtClean="0">
                <a:latin typeface="Verdana"/>
                <a:sym typeface="Wingdings" panose="05000000000000000000" pitchFamily="2" charset="2"/>
              </a:rPr>
              <a:t>3</a:t>
            </a:r>
            <a:r>
              <a:rPr lang="fr-FR" sz="900" b="1" baseline="30000" dirty="0" smtClean="0">
                <a:latin typeface="Verdana"/>
                <a:sym typeface="Wingdings" panose="05000000000000000000" pitchFamily="2" charset="2"/>
              </a:rPr>
              <a:t>ème</a:t>
            </a:r>
            <a:r>
              <a:rPr lang="fr-FR" sz="900" b="1" dirty="0" smtClean="0">
                <a:latin typeface="Verdana"/>
                <a:sym typeface="Wingdings" panose="05000000000000000000" pitchFamily="2" charset="2"/>
              </a:rPr>
              <a:t> édition. (3 jours/semaine de 16h à 20h sur le mois de juillet) </a:t>
            </a:r>
          </a:p>
          <a:p>
            <a:r>
              <a:rPr lang="fr-FR" sz="900" b="1" dirty="0" smtClean="0">
                <a:latin typeface="Verdana"/>
                <a:sym typeface="Wingdings" panose="05000000000000000000" pitchFamily="2" charset="2"/>
              </a:rPr>
              <a:t>Action portée par ADOS dans le cadre des VVV en partenariat avec plusieurs structures. Cette action s’inscrit dans la volonté d’aller au devant des publics sur la période estivale et animer l’espace public.</a:t>
            </a:r>
          </a:p>
          <a:p>
            <a:r>
              <a:rPr lang="fr-FR" sz="900" b="1" dirty="0" smtClean="0">
                <a:latin typeface="Verdana"/>
                <a:sym typeface="Wingdings" panose="05000000000000000000" pitchFamily="2" charset="2"/>
              </a:rPr>
              <a:t>Nombreuses activités mises en place cette année : boxe, guignol, percussions, basket, réalisation d’une fresque  participative, réparation de vélo, informatique, stands sur l’orientation et l’emploi ….</a:t>
            </a:r>
            <a:endParaRPr lang="fr-FR" sz="900" b="1" dirty="0">
              <a:latin typeface="Verdana"/>
              <a:sym typeface="Wingdings" panose="05000000000000000000" pitchFamily="2" charset="2"/>
            </a:endParaRPr>
          </a:p>
          <a:p>
            <a:endParaRPr lang="fr-FR" sz="900" b="1" dirty="0" smtClean="0">
              <a:latin typeface="Verdana"/>
              <a:sym typeface="Wingdings" panose="05000000000000000000" pitchFamily="2" charset="2"/>
            </a:endParaRPr>
          </a:p>
          <a:p>
            <a:endParaRPr lang="fr-FR" sz="900" b="1" dirty="0"/>
          </a:p>
        </p:txBody>
      </p:sp>
      <p:sp>
        <p:nvSpPr>
          <p:cNvPr id="35" name="Rectangle 34"/>
          <p:cNvSpPr/>
          <p:nvPr/>
        </p:nvSpPr>
        <p:spPr>
          <a:xfrm>
            <a:off x="4110713" y="4626304"/>
            <a:ext cx="3376841" cy="2169825"/>
          </a:xfrm>
          <a:prstGeom prst="rect">
            <a:avLst/>
          </a:prstGeom>
        </p:spPr>
        <p:txBody>
          <a:bodyPr wrap="square">
            <a:spAutoFit/>
          </a:bodyPr>
          <a:lstStyle/>
          <a:p>
            <a:r>
              <a:rPr lang="fr-FR" sz="900" b="1" dirty="0">
                <a:latin typeface="Verdana"/>
                <a:sym typeface="Wingdings" panose="05000000000000000000" pitchFamily="2" charset="2"/>
              </a:rPr>
              <a:t>La fête de la goutte d’or est s’inscrit dans le projet associatif de l’association quant à sa volonté de prendre une part active dans la vie de quartier</a:t>
            </a:r>
            <a:r>
              <a:rPr lang="fr-FR" sz="900" b="1" dirty="0" smtClean="0">
                <a:latin typeface="Verdana"/>
                <a:sym typeface="Wingdings" panose="05000000000000000000" pitchFamily="2" charset="2"/>
              </a:rPr>
              <a:t>.</a:t>
            </a:r>
          </a:p>
          <a:p>
            <a:r>
              <a:rPr lang="fr-FR" sz="900" b="1" dirty="0" smtClean="0">
                <a:latin typeface="Verdana"/>
                <a:sym typeface="Wingdings" panose="05000000000000000000" pitchFamily="2" charset="2"/>
              </a:rPr>
              <a:t>ADOS comme chaque année est donc fortement mobilisé dans l’organisation de cette fête de quartier :</a:t>
            </a:r>
          </a:p>
          <a:p>
            <a:r>
              <a:rPr lang="fr-FR" sz="900" b="1" dirty="0" smtClean="0">
                <a:latin typeface="Verdana"/>
                <a:sym typeface="Wingdings" panose="05000000000000000000" pitchFamily="2" charset="2"/>
              </a:rPr>
              <a:t>Membre du Groupe de coordination de fête</a:t>
            </a:r>
          </a:p>
          <a:p>
            <a:r>
              <a:rPr lang="fr-FR" sz="900" b="1" dirty="0" smtClean="0">
                <a:latin typeface="Verdana"/>
                <a:sym typeface="Wingdings" panose="05000000000000000000" pitchFamily="2" charset="2"/>
              </a:rPr>
              <a:t>Référent sur la programmation </a:t>
            </a:r>
          </a:p>
          <a:p>
            <a:r>
              <a:rPr lang="fr-FR" sz="900" b="1" dirty="0" smtClean="0">
                <a:latin typeface="Verdana"/>
                <a:sym typeface="Wingdings" panose="05000000000000000000" pitchFamily="2" charset="2"/>
              </a:rPr>
              <a:t>Référent de la soirée cinéma </a:t>
            </a:r>
          </a:p>
          <a:p>
            <a:r>
              <a:rPr lang="fr-FR" sz="900" b="1" dirty="0" smtClean="0">
                <a:latin typeface="Verdana"/>
                <a:sym typeface="Wingdings" panose="05000000000000000000" pitchFamily="2" charset="2"/>
              </a:rPr>
              <a:t>Référent sur la soirée musicale du samedi soir </a:t>
            </a:r>
          </a:p>
          <a:p>
            <a:r>
              <a:rPr lang="fr-FR" sz="900" b="1" dirty="0" smtClean="0">
                <a:latin typeface="Verdana"/>
                <a:sym typeface="Wingdings" panose="05000000000000000000" pitchFamily="2" charset="2"/>
              </a:rPr>
              <a:t>Mobilisation des jeunes de l’association, des bénévoles et des  parents en tant que bénévole sur la fête. </a:t>
            </a:r>
          </a:p>
          <a:p>
            <a:endParaRPr lang="fr-FR" sz="900" b="1" dirty="0"/>
          </a:p>
        </p:txBody>
      </p:sp>
      <p:sp>
        <p:nvSpPr>
          <p:cNvPr id="37" name="Rectangle 36"/>
          <p:cNvSpPr/>
          <p:nvPr/>
        </p:nvSpPr>
        <p:spPr>
          <a:xfrm>
            <a:off x="4030355" y="939320"/>
            <a:ext cx="3267487" cy="5339923"/>
          </a:xfrm>
          <a:prstGeom prst="rect">
            <a:avLst/>
          </a:prstGeom>
        </p:spPr>
        <p:txBody>
          <a:bodyPr wrap="square">
            <a:spAutoFit/>
          </a:bodyPr>
          <a:lstStyle/>
          <a:p>
            <a:r>
              <a:rPr lang="fr-FR" sz="1100" dirty="0">
                <a:solidFill>
                  <a:schemeClr val="accent5">
                    <a:lumMod val="50000"/>
                  </a:schemeClr>
                </a:solidFill>
                <a:latin typeface="Verdana" panose="020B0604030504040204" pitchFamily="34" charset="0"/>
                <a:ea typeface="Verdana" panose="020B0604030504040204" pitchFamily="34" charset="0"/>
                <a:cs typeface="Verdana" panose="020B0604030504040204" pitchFamily="34" charset="0"/>
              </a:rPr>
              <a:t>ADOS envisage son action dans une logique globale de territoire. </a:t>
            </a:r>
          </a:p>
          <a:p>
            <a:r>
              <a:rPr lang="fr-FR" sz="1100" dirty="0">
                <a:solidFill>
                  <a:schemeClr val="accent5">
                    <a:lumMod val="50000"/>
                  </a:schemeClr>
                </a:solidFill>
                <a:latin typeface="Verdana" panose="020B0604030504040204" pitchFamily="34" charset="0"/>
                <a:ea typeface="Verdana" panose="020B0604030504040204" pitchFamily="34" charset="0"/>
                <a:cs typeface="Verdana" panose="020B0604030504040204" pitchFamily="34" charset="0"/>
              </a:rPr>
              <a:t>En effet en tant qu’association de quartier ADOS participe activement à la vie du quartier au-delà de son action </a:t>
            </a:r>
            <a:r>
              <a:rPr lang="fr-FR" sz="1100" dirty="0" smtClean="0">
                <a:solidFill>
                  <a:schemeClr val="accent5">
                    <a:lumMod val="50000"/>
                  </a:schemeClr>
                </a:solidFill>
                <a:latin typeface="Verdana" panose="020B0604030504040204" pitchFamily="34" charset="0"/>
                <a:ea typeface="Verdana" panose="020B0604030504040204" pitchFamily="34" charset="0"/>
                <a:cs typeface="Verdana" panose="020B0604030504040204" pitchFamily="34" charset="0"/>
              </a:rPr>
              <a:t>première et son public. </a:t>
            </a:r>
            <a:r>
              <a:rPr lang="fr-FR" sz="1100" dirty="0">
                <a:solidFill>
                  <a:schemeClr val="accent5">
                    <a:lumMod val="50000"/>
                  </a:schemeClr>
                </a:solidFill>
                <a:latin typeface="Verdana" panose="020B0604030504040204" pitchFamily="34" charset="0"/>
                <a:ea typeface="Verdana" panose="020B0604030504040204" pitchFamily="34" charset="0"/>
                <a:cs typeface="Verdana" panose="020B0604030504040204" pitchFamily="34" charset="0"/>
              </a:rPr>
              <a:t>Cette démarche est cohérente avec la volonté pour ADOS d’inscrire son action dans une démarche globale à l’échelle d’un quartier et aussi de permettre à ses membres bénévoles, jeunes et familles de s’investir sur des projets collectifs locaux et participer à la vie du quartier </a:t>
            </a:r>
          </a:p>
          <a:p>
            <a:r>
              <a:rPr lang="fr-FR" sz="1100" dirty="0">
                <a:solidFill>
                  <a:schemeClr val="accent5">
                    <a:lumMod val="50000"/>
                  </a:schemeClr>
                </a:solidFill>
                <a:latin typeface="Verdana" panose="020B0604030504040204" pitchFamily="34" charset="0"/>
                <a:ea typeface="Verdana" panose="020B0604030504040204" pitchFamily="34" charset="0"/>
                <a:cs typeface="Verdana" panose="020B0604030504040204" pitchFamily="34" charset="0"/>
              </a:rPr>
              <a:t>Pour ce faire ADOS participe activement à plusieurs organes de </a:t>
            </a:r>
            <a:r>
              <a:rPr lang="fr-FR" sz="1100" dirty="0" smtClean="0">
                <a:solidFill>
                  <a:schemeClr val="accent5">
                    <a:lumMod val="50000"/>
                  </a:schemeClr>
                </a:solidFill>
                <a:latin typeface="Verdana" panose="020B0604030504040204" pitchFamily="34" charset="0"/>
                <a:ea typeface="Verdana" panose="020B0604030504040204" pitchFamily="34" charset="0"/>
                <a:cs typeface="Verdana" panose="020B0604030504040204" pitchFamily="34" charset="0"/>
              </a:rPr>
              <a:t>réflexion, d’actions et </a:t>
            </a:r>
            <a:r>
              <a:rPr lang="fr-FR" sz="1100" dirty="0">
                <a:solidFill>
                  <a:schemeClr val="accent5">
                    <a:lumMod val="50000"/>
                  </a:schemeClr>
                </a:solidFill>
                <a:latin typeface="Verdana" panose="020B0604030504040204" pitchFamily="34" charset="0"/>
                <a:ea typeface="Verdana" panose="020B0604030504040204" pitchFamily="34" charset="0"/>
                <a:cs typeface="Verdana" panose="020B0604030504040204" pitchFamily="34" charset="0"/>
              </a:rPr>
              <a:t>de mobilisation</a:t>
            </a:r>
            <a:r>
              <a:rPr lang="fr-FR" sz="1100" dirty="0" smtClean="0">
                <a:solidFill>
                  <a:schemeClr val="accent5">
                    <a:lumMod val="50000"/>
                  </a:schemeClr>
                </a:solidFill>
                <a:latin typeface="Verdana" panose="020B0604030504040204" pitchFamily="34" charset="0"/>
                <a:ea typeface="Verdana" panose="020B0604030504040204" pitchFamily="34" charset="0"/>
                <a:cs typeface="Verdana" panose="020B0604030504040204" pitchFamily="34" charset="0"/>
              </a:rPr>
              <a:t>.</a:t>
            </a:r>
          </a:p>
          <a:p>
            <a:endParaRPr lang="fr-FR" sz="1100" dirty="0">
              <a:latin typeface="Verdana" panose="020B0604030504040204" pitchFamily="34" charset="0"/>
              <a:ea typeface="Verdana" panose="020B0604030504040204" pitchFamily="34" charset="0"/>
              <a:cs typeface="Verdana" panose="020B0604030504040204" pitchFamily="34" charset="0"/>
            </a:endParaRPr>
          </a:p>
          <a:p>
            <a:endParaRPr lang="fr-FR" sz="1100" dirty="0" smtClean="0">
              <a:latin typeface="Verdana" panose="020B0604030504040204" pitchFamily="34" charset="0"/>
              <a:ea typeface="Verdana" panose="020B0604030504040204" pitchFamily="34" charset="0"/>
              <a:cs typeface="Verdana" panose="020B0604030504040204" pitchFamily="34" charset="0"/>
            </a:endParaRPr>
          </a:p>
          <a:p>
            <a:endParaRPr lang="fr-FR" sz="1100" dirty="0">
              <a:latin typeface="Verdana" panose="020B0604030504040204" pitchFamily="34" charset="0"/>
              <a:ea typeface="Verdana" panose="020B0604030504040204" pitchFamily="34" charset="0"/>
              <a:cs typeface="Verdana" panose="020B0604030504040204" pitchFamily="34" charset="0"/>
            </a:endParaRPr>
          </a:p>
          <a:p>
            <a:endParaRPr lang="fr-FR" sz="1100" dirty="0" smtClean="0">
              <a:latin typeface="Verdana" panose="020B0604030504040204" pitchFamily="34" charset="0"/>
              <a:ea typeface="Verdana" panose="020B0604030504040204" pitchFamily="34" charset="0"/>
              <a:cs typeface="Verdana" panose="020B0604030504040204" pitchFamily="34" charset="0"/>
            </a:endParaRPr>
          </a:p>
          <a:p>
            <a:endParaRPr lang="fr-FR" sz="1100" dirty="0">
              <a:latin typeface="Verdana" panose="020B0604030504040204" pitchFamily="34" charset="0"/>
              <a:ea typeface="Verdana" panose="020B0604030504040204" pitchFamily="34" charset="0"/>
              <a:cs typeface="Verdana" panose="020B0604030504040204" pitchFamily="34" charset="0"/>
            </a:endParaRPr>
          </a:p>
          <a:p>
            <a:endParaRPr lang="fr-FR" sz="1100" dirty="0" smtClean="0">
              <a:latin typeface="Verdana" panose="020B0604030504040204" pitchFamily="34" charset="0"/>
              <a:ea typeface="Verdana" panose="020B0604030504040204" pitchFamily="34" charset="0"/>
              <a:cs typeface="Verdana" panose="020B0604030504040204" pitchFamily="34" charset="0"/>
            </a:endParaRPr>
          </a:p>
          <a:p>
            <a:endParaRPr lang="fr-FR" sz="1100" dirty="0">
              <a:latin typeface="Verdana" panose="020B0604030504040204" pitchFamily="34" charset="0"/>
              <a:ea typeface="Verdana" panose="020B0604030504040204" pitchFamily="34" charset="0"/>
              <a:cs typeface="Verdana" panose="020B0604030504040204" pitchFamily="34" charset="0"/>
            </a:endParaRPr>
          </a:p>
          <a:p>
            <a:endParaRPr lang="fr-FR" sz="1100" dirty="0" smtClean="0">
              <a:latin typeface="Verdana" panose="020B0604030504040204" pitchFamily="34" charset="0"/>
              <a:ea typeface="Verdana" panose="020B0604030504040204" pitchFamily="34" charset="0"/>
              <a:cs typeface="Verdana" panose="020B0604030504040204" pitchFamily="34" charset="0"/>
            </a:endParaRPr>
          </a:p>
          <a:p>
            <a:endParaRPr lang="fr-FR" sz="1100" dirty="0">
              <a:latin typeface="Verdana" panose="020B0604030504040204" pitchFamily="34" charset="0"/>
              <a:ea typeface="Verdana" panose="020B0604030504040204" pitchFamily="34" charset="0"/>
              <a:cs typeface="Verdana" panose="020B0604030504040204" pitchFamily="34" charset="0"/>
            </a:endParaRPr>
          </a:p>
          <a:p>
            <a:endParaRPr lang="fr-FR" sz="1100" dirty="0" smtClean="0">
              <a:latin typeface="Verdana" panose="020B0604030504040204" pitchFamily="34" charset="0"/>
              <a:ea typeface="Verdana" panose="020B0604030504040204" pitchFamily="34" charset="0"/>
              <a:cs typeface="Verdana" panose="020B0604030504040204" pitchFamily="34" charset="0"/>
            </a:endParaRPr>
          </a:p>
          <a:p>
            <a:endParaRPr lang="fr-FR" sz="1100" dirty="0">
              <a:latin typeface="Verdana" panose="020B0604030504040204" pitchFamily="34" charset="0"/>
              <a:ea typeface="Verdana" panose="020B0604030504040204" pitchFamily="34" charset="0"/>
              <a:cs typeface="Verdana" panose="020B0604030504040204" pitchFamily="34" charset="0"/>
            </a:endParaRPr>
          </a:p>
          <a:p>
            <a:endParaRPr lang="fr-FR" sz="1100" dirty="0" smtClean="0">
              <a:latin typeface="Verdana" panose="020B0604030504040204" pitchFamily="34" charset="0"/>
              <a:ea typeface="Verdana" panose="020B0604030504040204" pitchFamily="34" charset="0"/>
              <a:cs typeface="Verdana" panose="020B0604030504040204" pitchFamily="34" charset="0"/>
            </a:endParaRPr>
          </a:p>
          <a:p>
            <a:endParaRPr lang="fr-FR" sz="1100" dirty="0">
              <a:latin typeface="Verdana" panose="020B0604030504040204" pitchFamily="34" charset="0"/>
              <a:ea typeface="Verdana" panose="020B0604030504040204" pitchFamily="34" charset="0"/>
              <a:cs typeface="Verdana" panose="020B0604030504040204" pitchFamily="34" charset="0"/>
            </a:endParaRPr>
          </a:p>
          <a:p>
            <a:endParaRPr lang="fr-FR" sz="1100" dirty="0">
              <a:latin typeface="Verdana" panose="020B0604030504040204" pitchFamily="34" charset="0"/>
              <a:ea typeface="Verdana" panose="020B0604030504040204" pitchFamily="34" charset="0"/>
              <a:cs typeface="Verdana" panose="020B0604030504040204" pitchFamily="34" charset="0"/>
            </a:endParaRPr>
          </a:p>
          <a:p>
            <a:endParaRPr lang="fr-FR" sz="11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9149510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re 1"/>
          <p:cNvSpPr txBox="1">
            <a:spLocks/>
          </p:cNvSpPr>
          <p:nvPr/>
        </p:nvSpPr>
        <p:spPr>
          <a:xfrm>
            <a:off x="321786" y="-82031"/>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solidFill>
                  <a:srgbClr val="002060"/>
                </a:solidFill>
              </a:rPr>
              <a:t>Animation et vie de quartier</a:t>
            </a:r>
          </a:p>
        </p:txBody>
      </p:sp>
      <p:cxnSp>
        <p:nvCxnSpPr>
          <p:cNvPr id="18" name="Connecteur droit 17"/>
          <p:cNvCxnSpPr/>
          <p:nvPr/>
        </p:nvCxnSpPr>
        <p:spPr>
          <a:xfrm>
            <a:off x="321786" y="667301"/>
            <a:ext cx="11344285"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29" name="Espace réservé du texte 4"/>
          <p:cNvSpPr txBox="1">
            <a:spLocks/>
          </p:cNvSpPr>
          <p:nvPr/>
        </p:nvSpPr>
        <p:spPr>
          <a:xfrm>
            <a:off x="7040783" y="2883831"/>
            <a:ext cx="4063048" cy="549175"/>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noProof="0" dirty="0">
              <a:ln>
                <a:noFill/>
              </a:ln>
              <a:solidFill>
                <a:srgbClr val="333333"/>
              </a:solidFill>
              <a:effectLst/>
              <a:uLnTx/>
              <a:uFillTx/>
              <a:latin typeface="Verdana"/>
              <a:ea typeface="+mn-ea"/>
              <a:cs typeface="+mn-cs"/>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sp>
        <p:nvSpPr>
          <p:cNvPr id="17" name="Espace réservé du texte 4"/>
          <p:cNvSpPr txBox="1">
            <a:spLocks/>
          </p:cNvSpPr>
          <p:nvPr/>
        </p:nvSpPr>
        <p:spPr>
          <a:xfrm>
            <a:off x="7630645" y="1098739"/>
            <a:ext cx="4063048" cy="481464"/>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lvl="0" algn="just"/>
            <a:endParaRPr lang="fr-FR" sz="1100" b="0" dirty="0">
              <a:latin typeface="Verdana"/>
              <a:sym typeface="Wingdings" panose="05000000000000000000" pitchFamily="2" charset="2"/>
            </a:endParaRPr>
          </a:p>
          <a:p>
            <a:pPr lvl="0" algn="just"/>
            <a:endParaRPr lang="fr-FR" sz="1100" dirty="0">
              <a:latin typeface="Verdana"/>
              <a:sym typeface="Wingdings" panose="05000000000000000000" pitchFamily="2" charset="2"/>
            </a:endParaRPr>
          </a:p>
        </p:txBody>
      </p:sp>
      <p:sp>
        <p:nvSpPr>
          <p:cNvPr id="37" name="Rectangle 36"/>
          <p:cNvSpPr/>
          <p:nvPr/>
        </p:nvSpPr>
        <p:spPr>
          <a:xfrm>
            <a:off x="404176" y="844160"/>
            <a:ext cx="5787352" cy="692304"/>
          </a:xfrm>
          <a:prstGeom prst="rect">
            <a:avLst/>
          </a:prstGeom>
          <a:solidFill>
            <a:schemeClr val="tx2"/>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dirty="0">
                <a:solidFill>
                  <a:prstClr val="white"/>
                </a:solidFill>
                <a:latin typeface="Verdana"/>
              </a:rPr>
              <a:t>Les instances de réflexion et de coordination de projets inter-associatifs sur le quartier </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sp>
        <p:nvSpPr>
          <p:cNvPr id="5" name="Rectangle 4"/>
          <p:cNvSpPr/>
          <p:nvPr/>
        </p:nvSpPr>
        <p:spPr>
          <a:xfrm>
            <a:off x="321786" y="1608219"/>
            <a:ext cx="8514272" cy="4308872"/>
          </a:xfrm>
          <a:prstGeom prst="rect">
            <a:avLst/>
          </a:prstGeom>
        </p:spPr>
        <p:txBody>
          <a:bodyPr wrap="square">
            <a:spAutoFit/>
          </a:bodyPr>
          <a:lstStyle/>
          <a:p>
            <a:r>
              <a:rPr lang="fr-FR" sz="1200" dirty="0" smtClean="0">
                <a:latin typeface="Verdana" panose="020B0604030504040204" pitchFamily="34" charset="0"/>
                <a:ea typeface="Verdana" panose="020B0604030504040204" pitchFamily="34" charset="0"/>
                <a:cs typeface="Verdana" panose="020B0604030504040204" pitchFamily="34" charset="0"/>
              </a:rPr>
              <a:t>ADOS envisage égale ment son action dans une dynamique et une réflexion à l’échelle du territoire. A ce titre elle </a:t>
            </a:r>
            <a:r>
              <a:rPr lang="fr-FR" sz="1200" dirty="0">
                <a:latin typeface="Verdana" panose="020B0604030504040204" pitchFamily="34" charset="0"/>
                <a:ea typeface="Verdana" panose="020B0604030504040204" pitchFamily="34" charset="0"/>
                <a:cs typeface="Verdana" panose="020B0604030504040204" pitchFamily="34" charset="0"/>
              </a:rPr>
              <a:t>participe activement a plusieurs instances de réflexion et de coordination sur le quartier </a:t>
            </a:r>
            <a:r>
              <a:rPr lang="fr-FR" sz="1200" dirty="0" smtClean="0">
                <a:latin typeface="Verdana" panose="020B0604030504040204" pitchFamily="34" charset="0"/>
                <a:ea typeface="Verdana" panose="020B0604030504040204" pitchFamily="34" charset="0"/>
                <a:cs typeface="Verdana" panose="020B0604030504040204" pitchFamily="34" charset="0"/>
              </a:rPr>
              <a:t>et porte </a:t>
            </a:r>
            <a:r>
              <a:rPr lang="fr-FR" sz="1200" dirty="0">
                <a:latin typeface="Verdana" panose="020B0604030504040204" pitchFamily="34" charset="0"/>
                <a:ea typeface="Verdana" panose="020B0604030504040204" pitchFamily="34" charset="0"/>
                <a:cs typeface="Verdana" panose="020B0604030504040204" pitchFamily="34" charset="0"/>
              </a:rPr>
              <a:t>ainsi son concours aux projets transversaux sur le quartier de la Goutte d’or </a:t>
            </a:r>
            <a:r>
              <a:rPr lang="fr-FR" sz="1200" dirty="0" smtClean="0">
                <a:latin typeface="Verdana" panose="020B0604030504040204" pitchFamily="34" charset="0"/>
                <a:ea typeface="Verdana" panose="020B0604030504040204" pitchFamily="34" charset="0"/>
                <a:cs typeface="Verdana" panose="020B0604030504040204" pitchFamily="34" charset="0"/>
              </a:rPr>
              <a:t>:</a:t>
            </a:r>
          </a:p>
          <a:p>
            <a:endParaRPr lang="fr-FR" sz="1200" dirty="0">
              <a:latin typeface="Verdana" panose="020B0604030504040204" pitchFamily="34" charset="0"/>
              <a:ea typeface="Verdana" panose="020B0604030504040204" pitchFamily="34" charset="0"/>
              <a:cs typeface="Verdana" panose="020B0604030504040204" pitchFamily="34" charset="0"/>
            </a:endParaRPr>
          </a:p>
          <a:p>
            <a:pPr marL="171450" indent="-171450">
              <a:buFont typeface="Arial" panose="020B0604020202020204" pitchFamily="34" charset="0"/>
              <a:buChar char="•"/>
            </a:pPr>
            <a:r>
              <a:rPr lang="fr-FR" sz="1200" b="1" dirty="0">
                <a:latin typeface="Verdana" panose="020B0604030504040204" pitchFamily="34" charset="0"/>
                <a:ea typeface="Verdana" panose="020B0604030504040204" pitchFamily="34" charset="0"/>
                <a:cs typeface="Verdana" panose="020B0604030504040204" pitchFamily="34" charset="0"/>
              </a:rPr>
              <a:t>ADOS est membre du Conseil d’administration de la salle Saint Bruno </a:t>
            </a:r>
          </a:p>
          <a:p>
            <a:r>
              <a:rPr lang="fr-FR" sz="1000" dirty="0" smtClean="0">
                <a:latin typeface="Verdana" panose="020B0604030504040204" pitchFamily="34" charset="0"/>
                <a:ea typeface="Verdana" panose="020B0604030504040204" pitchFamily="34" charset="0"/>
                <a:cs typeface="Verdana" panose="020B0604030504040204" pitchFamily="34" charset="0"/>
              </a:rPr>
              <a:t>La SSB est une structure associative constituée dans son CA de plusieurs association. Elle a pour but en autre de favoriser, de promouvoir et accompagner </a:t>
            </a:r>
            <a:r>
              <a:rPr lang="fr-FR" sz="1000" dirty="0">
                <a:latin typeface="Verdana" panose="020B0604030504040204" pitchFamily="34" charset="0"/>
                <a:ea typeface="Verdana" panose="020B0604030504040204" pitchFamily="34" charset="0"/>
                <a:cs typeface="Verdana" panose="020B0604030504040204" pitchFamily="34" charset="0"/>
              </a:rPr>
              <a:t>l’émergence </a:t>
            </a:r>
            <a:r>
              <a:rPr lang="fr-FR" sz="1000" dirty="0" smtClean="0">
                <a:latin typeface="Verdana" panose="020B0604030504040204" pitchFamily="34" charset="0"/>
                <a:ea typeface="Verdana" panose="020B0604030504040204" pitchFamily="34" charset="0"/>
                <a:cs typeface="Verdana" panose="020B0604030504040204" pitchFamily="34" charset="0"/>
              </a:rPr>
              <a:t>de projets collectifs et de réflexion à l’échelle du territoire. ADOS est pleinement impliqué dans cette démarche. </a:t>
            </a:r>
          </a:p>
          <a:p>
            <a:pPr marL="171450" indent="-171450">
              <a:buFont typeface="Arial" panose="020B0604020202020204" pitchFamily="34" charset="0"/>
              <a:buChar char="•"/>
            </a:pPr>
            <a:endParaRPr lang="fr-FR" sz="1200" b="1" dirty="0">
              <a:latin typeface="Verdana" panose="020B0604030504040204" pitchFamily="34" charset="0"/>
              <a:ea typeface="Verdana" panose="020B0604030504040204" pitchFamily="34" charset="0"/>
              <a:cs typeface="Verdana" panose="020B0604030504040204" pitchFamily="34" charset="0"/>
            </a:endParaRPr>
          </a:p>
          <a:p>
            <a:pPr marL="171450" indent="-171450">
              <a:buFont typeface="Arial" panose="020B0604020202020204" pitchFamily="34" charset="0"/>
              <a:buChar char="•"/>
            </a:pPr>
            <a:r>
              <a:rPr lang="fr-FR" sz="1200" b="1" dirty="0">
                <a:latin typeface="Verdana" panose="020B0604030504040204" pitchFamily="34" charset="0"/>
                <a:ea typeface="Verdana" panose="020B0604030504040204" pitchFamily="34" charset="0"/>
                <a:cs typeface="Verdana" panose="020B0604030504040204" pitchFamily="34" charset="0"/>
              </a:rPr>
              <a:t>ADOS est membre de la coordination de la fête de la Goutte </a:t>
            </a:r>
            <a:r>
              <a:rPr lang="fr-FR" sz="1200" b="1" dirty="0" smtClean="0">
                <a:latin typeface="Verdana" panose="020B0604030504040204" pitchFamily="34" charset="0"/>
                <a:ea typeface="Verdana" panose="020B0604030504040204" pitchFamily="34" charset="0"/>
                <a:cs typeface="Verdana" panose="020B0604030504040204" pitchFamily="34" charset="0"/>
              </a:rPr>
              <a:t>d’or</a:t>
            </a:r>
          </a:p>
          <a:p>
            <a:r>
              <a:rPr lang="fr-FR" sz="1000" dirty="0" smtClean="0">
                <a:latin typeface="Verdana" panose="020B0604030504040204" pitchFamily="34" charset="0"/>
                <a:ea typeface="Verdana" panose="020B0604030504040204" pitchFamily="34" charset="0"/>
                <a:cs typeface="Verdana" panose="020B0604030504040204" pitchFamily="34" charset="0"/>
              </a:rPr>
              <a:t>La coordination joue le rôle de pilote de l’organisation de cette fête de quartier. ADOS y joue un rôle majeur de puis de nombreuses années. </a:t>
            </a:r>
          </a:p>
          <a:p>
            <a:pPr marL="171450" indent="-171450">
              <a:buFont typeface="Arial" panose="020B0604020202020204" pitchFamily="34" charset="0"/>
              <a:buChar char="•"/>
            </a:pPr>
            <a:endParaRPr lang="fr-FR" sz="1200" b="1" dirty="0">
              <a:latin typeface="Verdana" panose="020B0604030504040204" pitchFamily="34" charset="0"/>
              <a:ea typeface="Verdana" panose="020B0604030504040204" pitchFamily="34" charset="0"/>
              <a:cs typeface="Verdana" panose="020B0604030504040204" pitchFamily="34" charset="0"/>
            </a:endParaRPr>
          </a:p>
          <a:p>
            <a:pPr marL="171450" indent="-171450">
              <a:buFont typeface="Arial" panose="020B0604020202020204" pitchFamily="34" charset="0"/>
              <a:buChar char="•"/>
            </a:pPr>
            <a:r>
              <a:rPr lang="fr-FR" sz="1200" b="1" dirty="0">
                <a:latin typeface="Verdana" panose="020B0604030504040204" pitchFamily="34" charset="0"/>
                <a:ea typeface="Verdana" panose="020B0604030504040204" pitchFamily="34" charset="0"/>
                <a:cs typeface="Verdana" panose="020B0604030504040204" pitchFamily="34" charset="0"/>
              </a:rPr>
              <a:t>ADOS fait partie du comité de sélection du Fond de Soutien aux Initiatives des Habitants (</a:t>
            </a:r>
            <a:r>
              <a:rPr lang="fr-FR" sz="1200" b="1" dirty="0" smtClean="0">
                <a:latin typeface="Verdana" panose="020B0604030504040204" pitchFamily="34" charset="0"/>
                <a:ea typeface="Verdana" panose="020B0604030504040204" pitchFamily="34" charset="0"/>
                <a:cs typeface="Verdana" panose="020B0604030504040204" pitchFamily="34" charset="0"/>
              </a:rPr>
              <a:t>FPH)</a:t>
            </a:r>
          </a:p>
          <a:p>
            <a:r>
              <a:rPr lang="fr-FR" sz="1000" dirty="0" smtClean="0">
                <a:latin typeface="Verdana" panose="020B0604030504040204" pitchFamily="34" charset="0"/>
                <a:ea typeface="Verdana" panose="020B0604030504040204" pitchFamily="34" charset="0"/>
                <a:cs typeface="Verdana" panose="020B0604030504040204" pitchFamily="34" charset="0"/>
              </a:rPr>
              <a:t>ADOS a un représentant au sein du collectif de suivi du FPH de la Goutte d’or (un parent de l’association) </a:t>
            </a:r>
          </a:p>
          <a:p>
            <a:pPr marL="171450" indent="-171450">
              <a:buFont typeface="Arial" panose="020B0604020202020204" pitchFamily="34" charset="0"/>
              <a:buChar char="•"/>
            </a:pPr>
            <a:endParaRPr lang="fr-FR" sz="1100" dirty="0">
              <a:latin typeface="Verdana" panose="020B0604030504040204" pitchFamily="34" charset="0"/>
              <a:ea typeface="Verdana" panose="020B0604030504040204" pitchFamily="34" charset="0"/>
              <a:cs typeface="Verdana" panose="020B0604030504040204" pitchFamily="34" charset="0"/>
            </a:endParaRPr>
          </a:p>
          <a:p>
            <a:pPr marL="171450" indent="-171450">
              <a:buFont typeface="Arial" panose="020B0604020202020204" pitchFamily="34" charset="0"/>
              <a:buChar char="•"/>
            </a:pPr>
            <a:r>
              <a:rPr lang="fr-FR" sz="1200" b="1" dirty="0">
                <a:latin typeface="Verdana" panose="020B0604030504040204" pitchFamily="34" charset="0"/>
                <a:ea typeface="Verdana" panose="020B0604030504040204" pitchFamily="34" charset="0"/>
                <a:cs typeface="Verdana" panose="020B0604030504040204" pitchFamily="34" charset="0"/>
              </a:rPr>
              <a:t>ADOS participe au groupe de réflexion inter associatif sur les pratiques culturelles </a:t>
            </a:r>
            <a:endParaRPr lang="fr-FR" sz="1200" b="1" dirty="0" smtClean="0">
              <a:latin typeface="Verdana" panose="020B0604030504040204" pitchFamily="34" charset="0"/>
              <a:ea typeface="Verdana" panose="020B0604030504040204" pitchFamily="34" charset="0"/>
              <a:cs typeface="Verdana" panose="020B0604030504040204" pitchFamily="34" charset="0"/>
            </a:endParaRPr>
          </a:p>
          <a:p>
            <a:r>
              <a:rPr lang="fr-FR" sz="1000" dirty="0" smtClean="0">
                <a:latin typeface="Verdana" panose="020B0604030504040204" pitchFamily="34" charset="0"/>
                <a:ea typeface="Verdana" panose="020B0604030504040204" pitchFamily="34" charset="0"/>
                <a:cs typeface="Verdana" panose="020B0604030504040204" pitchFamily="34" charset="0"/>
              </a:rPr>
              <a:t>Groupe initié suites à des réflexion communes au sein de la SSB, ce groupe a pour but d’apporter des diagnostics, de mobiliser les ressources locales afin d’encourager et de développer les pratiques culturelles des jeunes sur le quartier. ADOS plaçant la culture comme une des éléments indispensable de la jeunesse y est bien sûr actif. </a:t>
            </a:r>
          </a:p>
          <a:p>
            <a:pPr marL="171450" indent="-171450">
              <a:buFont typeface="Arial" panose="020B0604020202020204" pitchFamily="34" charset="0"/>
              <a:buChar char="•"/>
            </a:pPr>
            <a:endParaRPr lang="fr-FR" sz="1100" dirty="0">
              <a:latin typeface="Verdana" panose="020B0604030504040204" pitchFamily="34" charset="0"/>
              <a:ea typeface="Verdana" panose="020B0604030504040204" pitchFamily="34" charset="0"/>
              <a:cs typeface="Verdana" panose="020B0604030504040204" pitchFamily="34" charset="0"/>
            </a:endParaRPr>
          </a:p>
          <a:p>
            <a:pPr marL="171450" indent="-171450">
              <a:buFont typeface="Arial" panose="020B0604020202020204" pitchFamily="34" charset="0"/>
              <a:buChar char="•"/>
            </a:pPr>
            <a:r>
              <a:rPr lang="fr-FR" sz="1200" b="1" dirty="0">
                <a:latin typeface="Verdana" panose="020B0604030504040204" pitchFamily="34" charset="0"/>
                <a:ea typeface="Verdana" panose="020B0604030504040204" pitchFamily="34" charset="0"/>
                <a:cs typeface="Verdana" panose="020B0604030504040204" pitchFamily="34" charset="0"/>
              </a:rPr>
              <a:t>ADOS participe au groupe de réflexion et d’action sur l’insertion des </a:t>
            </a:r>
            <a:r>
              <a:rPr lang="fr-FR" sz="1200" b="1" dirty="0" smtClean="0">
                <a:latin typeface="Verdana" panose="020B0604030504040204" pitchFamily="34" charset="0"/>
                <a:ea typeface="Verdana" panose="020B0604030504040204" pitchFamily="34" charset="0"/>
                <a:cs typeface="Verdana" panose="020B0604030504040204" pitchFamily="34" charset="0"/>
              </a:rPr>
              <a:t>jeunes de la goutte d’or</a:t>
            </a:r>
          </a:p>
          <a:p>
            <a:r>
              <a:rPr lang="fr-FR" sz="1000" dirty="0" smtClean="0">
                <a:latin typeface="Verdana" panose="020B0604030504040204" pitchFamily="34" charset="0"/>
                <a:ea typeface="Verdana" panose="020B0604030504040204" pitchFamily="34" charset="0"/>
              </a:rPr>
              <a:t>L’insertion professionnelle des jeunes n’est pas au cœur du projet de l’association. Cependant de nombreux jeunes sont passés par l’association et nous sollicitent plusieurs d’années après leur passage quant à </a:t>
            </a:r>
            <a:r>
              <a:rPr lang="fr-FR" sz="1000" dirty="0">
                <a:latin typeface="Verdana" panose="020B0604030504040204" pitchFamily="34" charset="0"/>
                <a:ea typeface="Verdana" panose="020B0604030504040204" pitchFamily="34" charset="0"/>
              </a:rPr>
              <a:t>l</a:t>
            </a:r>
            <a:r>
              <a:rPr lang="fr-FR" sz="1000" dirty="0" smtClean="0">
                <a:latin typeface="Verdana" panose="020B0604030504040204" pitchFamily="34" charset="0"/>
                <a:ea typeface="Verdana" panose="020B0604030504040204" pitchFamily="34" charset="0"/>
              </a:rPr>
              <a:t>eur insertion. A ce titre ADOS participe a ce groupe afin d’orienter et mobiliser l’ensemble des autres acteurs dans le but d’apporter une réponse adéquate à ces jeunes. </a:t>
            </a:r>
            <a:endParaRPr lang="fr-FR" sz="1000" dirty="0"/>
          </a:p>
        </p:txBody>
      </p:sp>
    </p:spTree>
    <p:extLst>
      <p:ext uri="{BB962C8B-B14F-4D97-AF65-F5344CB8AC3E}">
        <p14:creationId xmlns:p14="http://schemas.microsoft.com/office/powerpoint/2010/main" val="42113285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title"/>
          </p:nvPr>
        </p:nvSpPr>
        <p:spPr>
          <a:xfrm>
            <a:off x="354656" y="-296119"/>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Présentation de l’association</a:t>
            </a:r>
          </a:p>
        </p:txBody>
      </p:sp>
      <p:sp>
        <p:nvSpPr>
          <p:cNvPr id="5" name="Rectangle 4"/>
          <p:cNvSpPr/>
          <p:nvPr/>
        </p:nvSpPr>
        <p:spPr>
          <a:xfrm>
            <a:off x="354655" y="1029444"/>
            <a:ext cx="3578715" cy="485111"/>
          </a:xfrm>
          <a:prstGeom prst="rect">
            <a:avLst/>
          </a:prstGeom>
          <a:solidFill>
            <a:schemeClr val="accent4"/>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Verdana"/>
                <a:ea typeface="+mn-ea"/>
                <a:cs typeface="+mn-cs"/>
              </a:rPr>
              <a:t>PRÉSENTATION DE L’ACTION</a:t>
            </a:r>
          </a:p>
        </p:txBody>
      </p:sp>
      <p:cxnSp>
        <p:nvCxnSpPr>
          <p:cNvPr id="6" name="Connecteur droit 5"/>
          <p:cNvCxnSpPr/>
          <p:nvPr/>
        </p:nvCxnSpPr>
        <p:spPr>
          <a:xfrm>
            <a:off x="354656" y="889862"/>
            <a:ext cx="11344285"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8" name="Rectangle à coins arrondis 7"/>
          <p:cNvSpPr/>
          <p:nvPr/>
        </p:nvSpPr>
        <p:spPr>
          <a:xfrm>
            <a:off x="134704" y="1791464"/>
            <a:ext cx="5654258" cy="4023703"/>
          </a:xfrm>
          <a:prstGeom prst="roundRect">
            <a:avLst/>
          </a:prstGeom>
          <a:no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IRES</a:t>
            </a:r>
          </a:p>
        </p:txBody>
      </p:sp>
      <p:sp>
        <p:nvSpPr>
          <p:cNvPr id="11" name="Espace réservé du texte 4"/>
          <p:cNvSpPr txBox="1">
            <a:spLocks/>
          </p:cNvSpPr>
          <p:nvPr/>
        </p:nvSpPr>
        <p:spPr>
          <a:xfrm>
            <a:off x="206355" y="1651883"/>
            <a:ext cx="5312229" cy="4359449"/>
          </a:xfrm>
          <a:prstGeom prst="rect">
            <a:avLst/>
          </a:prstGeom>
          <a:ln>
            <a:noFill/>
          </a:ln>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1028700" rtl="0" eaLnBrk="1" fontAlgn="auto" latinLnBrk="0" hangingPunct="1">
              <a:lnSpc>
                <a:spcPct val="100000"/>
              </a:lnSpc>
              <a:spcBef>
                <a:spcPct val="20000"/>
              </a:spcBef>
              <a:spcAft>
                <a:spcPts val="0"/>
              </a:spcAft>
              <a:buClrTx/>
              <a:buSzTx/>
              <a:buFont typeface="Arial" pitchFamily="34" charset="0"/>
              <a:buNone/>
              <a:tabLst/>
              <a:defRPr/>
            </a:pPr>
            <a:endParaRPr lang="fr-FR" sz="1100" dirty="0">
              <a:solidFill>
                <a:srgbClr val="7030A0"/>
              </a:solidFill>
              <a:latin typeface="Verdana"/>
              <a:sym typeface="Wingdings" panose="05000000000000000000" pitchFamily="2" charset="2"/>
            </a:endParaRPr>
          </a:p>
          <a:p>
            <a:pPr lvl="0" algn="just">
              <a:defRPr/>
            </a:pPr>
            <a:r>
              <a:rPr lang="fr-FR" sz="1100" dirty="0">
                <a:latin typeface="Verdana"/>
                <a:sym typeface="Wingdings" panose="05000000000000000000" pitchFamily="2" charset="2"/>
              </a:rPr>
              <a:t>Association pour le Dialogue et l’Orientation Scolaire</a:t>
            </a:r>
          </a:p>
          <a:p>
            <a:pPr lvl="0" algn="just">
              <a:defRPr/>
            </a:pPr>
            <a:r>
              <a:rPr lang="fr-FR" sz="1100" dirty="0">
                <a:latin typeface="Verdana"/>
                <a:sym typeface="Wingdings" panose="05000000000000000000" pitchFamily="2" charset="2"/>
              </a:rPr>
              <a:t>Sigle : ADOS</a:t>
            </a:r>
          </a:p>
          <a:p>
            <a:pPr lvl="0" algn="just">
              <a:defRPr/>
            </a:pPr>
            <a:endParaRPr lang="fr-FR" sz="1100" dirty="0">
              <a:latin typeface="Verdana"/>
              <a:sym typeface="Wingdings" panose="05000000000000000000" pitchFamily="2" charset="2"/>
            </a:endParaRPr>
          </a:p>
          <a:p>
            <a:pPr lvl="0" algn="just">
              <a:defRPr/>
            </a:pPr>
            <a:r>
              <a:rPr lang="fr-FR" sz="1100" dirty="0">
                <a:latin typeface="Verdana"/>
                <a:sym typeface="Wingdings" panose="05000000000000000000" pitchFamily="2" charset="2"/>
              </a:rPr>
              <a:t>Siège : 24/26 rue Polonceau 75018 PARIS </a:t>
            </a:r>
          </a:p>
          <a:p>
            <a:pPr lvl="0" algn="just">
              <a:defRPr/>
            </a:pPr>
            <a:endParaRPr lang="fr-FR" sz="1100" dirty="0">
              <a:latin typeface="Verdana"/>
              <a:sym typeface="Wingdings" panose="05000000000000000000" pitchFamily="2" charset="2"/>
            </a:endParaRPr>
          </a:p>
          <a:p>
            <a:pPr lvl="0" algn="just">
              <a:defRPr/>
            </a:pPr>
            <a:r>
              <a:rPr lang="fr-FR" sz="1100" dirty="0">
                <a:latin typeface="Verdana"/>
                <a:sym typeface="Wingdings" panose="05000000000000000000" pitchFamily="2" charset="2"/>
              </a:rPr>
              <a:t>Locaux : </a:t>
            </a:r>
          </a:p>
          <a:p>
            <a:pPr lvl="0" algn="just">
              <a:defRPr/>
            </a:pPr>
            <a:r>
              <a:rPr lang="fr-FR" sz="1100" dirty="0">
                <a:latin typeface="Verdana"/>
                <a:sym typeface="Wingdings" panose="05000000000000000000" pitchFamily="2" charset="2"/>
              </a:rPr>
              <a:t>24/26 rue Polonceau 75018 PARIS (siège)</a:t>
            </a:r>
          </a:p>
          <a:p>
            <a:pPr lvl="0" algn="just">
              <a:defRPr/>
            </a:pPr>
            <a:r>
              <a:rPr lang="fr-FR" sz="1100" dirty="0">
                <a:latin typeface="Verdana"/>
                <a:sym typeface="Wingdings" panose="05000000000000000000" pitchFamily="2" charset="2"/>
              </a:rPr>
              <a:t>15/17 rue des Gardes 75018 PARIS </a:t>
            </a:r>
          </a:p>
          <a:p>
            <a:pPr lvl="0" algn="just">
              <a:defRPr/>
            </a:pPr>
            <a:endParaRPr lang="fr-FR" sz="1100" dirty="0">
              <a:latin typeface="Verdana"/>
              <a:sym typeface="Wingdings" panose="05000000000000000000" pitchFamily="2" charset="2"/>
            </a:endParaRPr>
          </a:p>
          <a:p>
            <a:pPr lvl="0" algn="just">
              <a:defRPr/>
            </a:pPr>
            <a:r>
              <a:rPr lang="fr-FR" sz="1100" dirty="0">
                <a:latin typeface="Verdana"/>
                <a:sym typeface="Wingdings" panose="05000000000000000000" pitchFamily="2" charset="2"/>
              </a:rPr>
              <a:t>Téléphone : 01 42 54 84 74</a:t>
            </a:r>
          </a:p>
          <a:p>
            <a:pPr lvl="0" algn="just">
              <a:defRPr/>
            </a:pPr>
            <a:endParaRPr lang="fr-FR" sz="1100" dirty="0">
              <a:latin typeface="Verdana"/>
              <a:sym typeface="Wingdings" panose="05000000000000000000" pitchFamily="2" charset="2"/>
            </a:endParaRPr>
          </a:p>
          <a:p>
            <a:pPr lvl="0" algn="just">
              <a:defRPr/>
            </a:pPr>
            <a:r>
              <a:rPr lang="fr-FR" sz="1100" dirty="0">
                <a:latin typeface="Verdana"/>
                <a:sym typeface="Wingdings" panose="05000000000000000000" pitchFamily="2" charset="2"/>
              </a:rPr>
              <a:t>Mail : ados.infos@gmail.com / direction@ados-go.org  </a:t>
            </a:r>
          </a:p>
          <a:p>
            <a:pPr lvl="0" algn="just">
              <a:defRPr/>
            </a:pPr>
            <a:r>
              <a:rPr lang="fr-FR" sz="1100" dirty="0" err="1">
                <a:latin typeface="Verdana"/>
                <a:sym typeface="Wingdings" panose="05000000000000000000" pitchFamily="2" charset="2"/>
              </a:rPr>
              <a:t>Sîte</a:t>
            </a:r>
            <a:r>
              <a:rPr lang="fr-FR" sz="1100" dirty="0">
                <a:latin typeface="Verdana"/>
                <a:sym typeface="Wingdings" panose="05000000000000000000" pitchFamily="2" charset="2"/>
              </a:rPr>
              <a:t> : www.ados-go.org</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lang="fr-FR" dirty="0">
              <a:latin typeface="Verdana"/>
              <a:sym typeface="Wingdings" panose="05000000000000000000" pitchFamily="2" charset="2"/>
            </a:endParaRPr>
          </a:p>
          <a:p>
            <a:pPr lvl="0" algn="just">
              <a:defRPr/>
            </a:pPr>
            <a:r>
              <a:rPr lang="fr-FR" sz="1100" dirty="0">
                <a:latin typeface="Verdana"/>
                <a:sym typeface="Wingdings" panose="05000000000000000000" pitchFamily="2" charset="2"/>
              </a:rPr>
              <a:t>Date de création : 17 mars 1987</a:t>
            </a:r>
          </a:p>
          <a:p>
            <a:pPr lvl="0" algn="just">
              <a:defRPr/>
            </a:pPr>
            <a:r>
              <a:rPr lang="fr-FR" sz="1100" dirty="0">
                <a:latin typeface="Verdana"/>
                <a:sym typeface="Wingdings" panose="05000000000000000000" pitchFamily="2" charset="2"/>
              </a:rPr>
              <a:t>Date de parution au JO : 28 décembre 1988</a:t>
            </a:r>
          </a:p>
          <a:p>
            <a:pPr lvl="0" algn="just">
              <a:defRPr/>
            </a:pPr>
            <a:r>
              <a:rPr lang="fr-FR" sz="1100" dirty="0">
                <a:latin typeface="Verdana"/>
                <a:sym typeface="Wingdings" panose="05000000000000000000" pitchFamily="2" charset="2"/>
              </a:rPr>
              <a:t>Agréments : JEP 07-5526</a:t>
            </a:r>
          </a:p>
          <a:p>
            <a:pPr lvl="0" algn="just">
              <a:defRPr/>
            </a:pPr>
            <a:r>
              <a:rPr lang="fr-FR" sz="1100" dirty="0">
                <a:latin typeface="Verdana"/>
                <a:sym typeface="Wingdings" panose="05000000000000000000" pitchFamily="2" charset="2"/>
              </a:rPr>
              <a:t>Jeunesse et sports le 03 juillet 2003</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lang="fr-FR" dirty="0">
              <a:latin typeface="Verdana"/>
              <a:sym typeface="Wingdings" panose="05000000000000000000" pitchFamily="2" charset="2"/>
            </a:endParaRPr>
          </a:p>
        </p:txBody>
      </p:sp>
      <p:sp>
        <p:nvSpPr>
          <p:cNvPr id="12" name="Espace réservé du texte 4"/>
          <p:cNvSpPr txBox="1">
            <a:spLocks/>
          </p:cNvSpPr>
          <p:nvPr/>
        </p:nvSpPr>
        <p:spPr>
          <a:xfrm>
            <a:off x="6283095" y="1521931"/>
            <a:ext cx="5312229" cy="4445626"/>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lvl="0" algn="ctr">
              <a:defRPr/>
            </a:pPr>
            <a:r>
              <a:rPr lang="fr-FR" dirty="0">
                <a:latin typeface="Verdana"/>
                <a:sym typeface="Wingdings" panose="05000000000000000000" pitchFamily="2" charset="2"/>
              </a:rPr>
              <a:t>CONSEIL D’ADMINISTRATION </a:t>
            </a:r>
            <a:r>
              <a:rPr lang="fr-FR" dirty="0" smtClean="0">
                <a:latin typeface="Verdana"/>
                <a:sym typeface="Wingdings" panose="05000000000000000000" pitchFamily="2" charset="2"/>
              </a:rPr>
              <a:t>2018</a:t>
            </a:r>
            <a:endParaRPr lang="fr-FR" sz="1100" dirty="0">
              <a:latin typeface="Verdana"/>
              <a:sym typeface="Wingdings" panose="05000000000000000000" pitchFamily="2" charset="2"/>
            </a:endParaRPr>
          </a:p>
          <a:p>
            <a:pPr lvl="0" algn="just">
              <a:defRPr/>
            </a:pPr>
            <a:endParaRPr lang="fr-FR" sz="1100" dirty="0">
              <a:latin typeface="Verdana"/>
              <a:sym typeface="Wingdings" panose="05000000000000000000" pitchFamily="2" charset="2"/>
            </a:endParaRPr>
          </a:p>
          <a:p>
            <a:pPr lvl="0" algn="just">
              <a:defRPr/>
            </a:pPr>
            <a:r>
              <a:rPr lang="fr-FR" sz="1100" dirty="0">
                <a:latin typeface="Verdana"/>
                <a:sym typeface="Wingdings" panose="05000000000000000000" pitchFamily="2" charset="2"/>
              </a:rPr>
              <a:t>Bureau:</a:t>
            </a:r>
          </a:p>
          <a:p>
            <a:pPr algn="just">
              <a:defRPr/>
            </a:pPr>
            <a:r>
              <a:rPr lang="fr-FR" sz="1100" dirty="0">
                <a:latin typeface="Verdana"/>
                <a:sym typeface="Wingdings" panose="05000000000000000000" pitchFamily="2" charset="2"/>
              </a:rPr>
              <a:t>Président : </a:t>
            </a:r>
            <a:r>
              <a:rPr lang="fr-FR" sz="1100" dirty="0" smtClean="0">
                <a:latin typeface="Verdana"/>
                <a:sym typeface="Wingdings" panose="05000000000000000000" pitchFamily="2" charset="2"/>
              </a:rPr>
              <a:t>Anne-Charlotte </a:t>
            </a:r>
            <a:r>
              <a:rPr lang="fr-FR" sz="1100" dirty="0" err="1">
                <a:latin typeface="Verdana"/>
                <a:sym typeface="Wingdings" panose="05000000000000000000" pitchFamily="2" charset="2"/>
              </a:rPr>
              <a:t>Hieaux</a:t>
            </a:r>
            <a:endParaRPr lang="fr-FR" sz="1100" dirty="0">
              <a:latin typeface="Verdana"/>
              <a:sym typeface="Wingdings" panose="05000000000000000000" pitchFamily="2" charset="2"/>
            </a:endParaRPr>
          </a:p>
          <a:p>
            <a:pPr lvl="0" algn="just">
              <a:defRPr/>
            </a:pPr>
            <a:r>
              <a:rPr lang="fr-FR" sz="1100" dirty="0" smtClean="0">
                <a:latin typeface="Verdana"/>
                <a:sym typeface="Wingdings" panose="05000000000000000000" pitchFamily="2" charset="2"/>
              </a:rPr>
              <a:t>Vice </a:t>
            </a:r>
            <a:r>
              <a:rPr lang="fr-FR" sz="1100" dirty="0">
                <a:latin typeface="Verdana"/>
                <a:sym typeface="Wingdings" panose="05000000000000000000" pitchFamily="2" charset="2"/>
              </a:rPr>
              <a:t>Président : </a:t>
            </a:r>
            <a:r>
              <a:rPr lang="fr-FR" sz="1100" dirty="0" err="1" smtClean="0">
                <a:latin typeface="Verdana"/>
                <a:sym typeface="Wingdings" panose="05000000000000000000" pitchFamily="2" charset="2"/>
              </a:rPr>
              <a:t>Demba</a:t>
            </a:r>
            <a:r>
              <a:rPr lang="fr-FR" sz="1100" dirty="0" smtClean="0">
                <a:latin typeface="Verdana"/>
                <a:sym typeface="Wingdings" panose="05000000000000000000" pitchFamily="2" charset="2"/>
              </a:rPr>
              <a:t> KONATE </a:t>
            </a:r>
          </a:p>
          <a:p>
            <a:pPr lvl="0" algn="just">
              <a:defRPr/>
            </a:pPr>
            <a:r>
              <a:rPr lang="fr-FR" sz="1100" dirty="0" smtClean="0">
                <a:latin typeface="Verdana"/>
                <a:sym typeface="Wingdings" panose="05000000000000000000" pitchFamily="2" charset="2"/>
              </a:rPr>
              <a:t>Trésorier </a:t>
            </a:r>
            <a:r>
              <a:rPr lang="fr-FR" sz="1100" dirty="0">
                <a:latin typeface="Verdana"/>
                <a:sym typeface="Wingdings" panose="05000000000000000000" pitchFamily="2" charset="2"/>
              </a:rPr>
              <a:t>: Sébastien KARCHER</a:t>
            </a:r>
          </a:p>
          <a:p>
            <a:pPr lvl="0" algn="just">
              <a:defRPr/>
            </a:pPr>
            <a:r>
              <a:rPr lang="fr-FR" sz="1100" dirty="0">
                <a:latin typeface="Verdana"/>
                <a:sym typeface="Wingdings" panose="05000000000000000000" pitchFamily="2" charset="2"/>
              </a:rPr>
              <a:t>Trésorier adjoint </a:t>
            </a:r>
            <a:r>
              <a:rPr lang="fr-FR" sz="1100" dirty="0" smtClean="0">
                <a:latin typeface="Verdana"/>
                <a:sym typeface="Wingdings" panose="05000000000000000000" pitchFamily="2" charset="2"/>
              </a:rPr>
              <a:t>: Antoine GUILLERMET</a:t>
            </a:r>
            <a:endParaRPr lang="fr-FR" sz="1100" dirty="0">
              <a:latin typeface="Verdana"/>
              <a:sym typeface="Wingdings" panose="05000000000000000000" pitchFamily="2" charset="2"/>
            </a:endParaRPr>
          </a:p>
          <a:p>
            <a:pPr algn="just">
              <a:defRPr/>
            </a:pPr>
            <a:r>
              <a:rPr lang="fr-FR" sz="1100" dirty="0" smtClean="0">
                <a:latin typeface="Verdana"/>
                <a:sym typeface="Wingdings" panose="05000000000000000000" pitchFamily="2" charset="2"/>
              </a:rPr>
              <a:t>Secrétaire :  Catherine LOTH</a:t>
            </a:r>
            <a:endParaRPr lang="fr-FR" sz="1100" dirty="0">
              <a:latin typeface="Verdana"/>
              <a:sym typeface="Wingdings" panose="05000000000000000000" pitchFamily="2" charset="2"/>
            </a:endParaRPr>
          </a:p>
          <a:p>
            <a:pPr lvl="0" algn="just">
              <a:defRPr/>
            </a:pPr>
            <a:endParaRPr lang="fr-FR" sz="1100" dirty="0">
              <a:latin typeface="Verdana"/>
              <a:sym typeface="Wingdings" panose="05000000000000000000" pitchFamily="2" charset="2"/>
            </a:endParaRPr>
          </a:p>
          <a:p>
            <a:pPr lvl="0" algn="r">
              <a:defRPr/>
            </a:pPr>
            <a:endParaRPr lang="fr-FR" sz="1100" dirty="0">
              <a:latin typeface="Verdana"/>
              <a:sym typeface="Wingdings" panose="05000000000000000000" pitchFamily="2" charset="2"/>
            </a:endParaRPr>
          </a:p>
          <a:p>
            <a:pPr lvl="0" algn="r">
              <a:defRPr/>
            </a:pPr>
            <a:r>
              <a:rPr lang="fr-FR" sz="1100" dirty="0">
                <a:latin typeface="Verdana"/>
                <a:sym typeface="Wingdings" panose="05000000000000000000" pitchFamily="2" charset="2"/>
              </a:rPr>
              <a:t>Administrateurs :</a:t>
            </a:r>
          </a:p>
          <a:p>
            <a:pPr lvl="0" algn="r">
              <a:defRPr/>
            </a:pPr>
            <a:endParaRPr lang="fr-FR" sz="1100" dirty="0">
              <a:latin typeface="Verdana"/>
              <a:sym typeface="Wingdings" panose="05000000000000000000" pitchFamily="2" charset="2"/>
            </a:endParaRPr>
          </a:p>
          <a:p>
            <a:pPr algn="r">
              <a:defRPr/>
            </a:pPr>
            <a:r>
              <a:rPr lang="fr-FR" sz="1100" dirty="0">
                <a:latin typeface="Verdana"/>
                <a:sym typeface="Wingdings" panose="05000000000000000000" pitchFamily="2" charset="2"/>
              </a:rPr>
              <a:t>Lamia BOUABBAS</a:t>
            </a:r>
          </a:p>
          <a:p>
            <a:pPr lvl="0" algn="r">
              <a:defRPr/>
            </a:pPr>
            <a:r>
              <a:rPr lang="fr-FR" sz="1100" dirty="0" err="1">
                <a:latin typeface="Verdana"/>
                <a:sym typeface="Wingdings" panose="05000000000000000000" pitchFamily="2" charset="2"/>
              </a:rPr>
              <a:t>Fadma</a:t>
            </a:r>
            <a:r>
              <a:rPr lang="fr-FR" sz="1100" dirty="0">
                <a:latin typeface="Verdana"/>
                <a:sym typeface="Wingdings" panose="05000000000000000000" pitchFamily="2" charset="2"/>
              </a:rPr>
              <a:t> BRAIM</a:t>
            </a:r>
          </a:p>
          <a:p>
            <a:pPr algn="r">
              <a:defRPr/>
            </a:pPr>
            <a:r>
              <a:rPr lang="fr-FR" sz="1100" dirty="0" err="1">
                <a:latin typeface="Verdana"/>
                <a:sym typeface="Wingdings" panose="05000000000000000000" pitchFamily="2" charset="2"/>
              </a:rPr>
              <a:t>Teine</a:t>
            </a:r>
            <a:r>
              <a:rPr lang="fr-FR" sz="1100" dirty="0">
                <a:latin typeface="Verdana"/>
                <a:sym typeface="Wingdings" panose="05000000000000000000" pitchFamily="2" charset="2"/>
              </a:rPr>
              <a:t> CAMARA</a:t>
            </a:r>
          </a:p>
          <a:p>
            <a:pPr lvl="0" algn="r">
              <a:defRPr/>
            </a:pPr>
            <a:r>
              <a:rPr lang="fr-FR" sz="1100" dirty="0" smtClean="0">
                <a:latin typeface="Verdana"/>
                <a:sym typeface="Wingdings" panose="05000000000000000000" pitchFamily="2" charset="2"/>
              </a:rPr>
              <a:t>Amina SIREAU</a:t>
            </a:r>
            <a:endParaRPr lang="fr-FR" sz="1100" dirty="0">
              <a:latin typeface="Verdana"/>
              <a:sym typeface="Wingdings" panose="05000000000000000000" pitchFamily="2" charset="2"/>
            </a:endParaRPr>
          </a:p>
          <a:p>
            <a:pPr lvl="0" algn="r">
              <a:defRPr/>
            </a:pPr>
            <a:r>
              <a:rPr lang="fr-FR" sz="1100" dirty="0" err="1" smtClean="0">
                <a:latin typeface="Verdana"/>
                <a:sym typeface="Wingdings" panose="05000000000000000000" pitchFamily="2" charset="2"/>
              </a:rPr>
              <a:t>Sirfo</a:t>
            </a:r>
            <a:r>
              <a:rPr lang="fr-FR" sz="1100" dirty="0" smtClean="0">
                <a:latin typeface="Verdana"/>
                <a:sym typeface="Wingdings" panose="05000000000000000000" pitchFamily="2" charset="2"/>
              </a:rPr>
              <a:t> MARIA</a:t>
            </a:r>
            <a:endParaRPr lang="fr-FR" sz="1100" dirty="0">
              <a:latin typeface="Verdana"/>
              <a:sym typeface="Wingdings" panose="05000000000000000000" pitchFamily="2" charset="2"/>
            </a:endParaRPr>
          </a:p>
          <a:p>
            <a:pPr lvl="0" algn="r">
              <a:defRPr/>
            </a:pPr>
            <a:r>
              <a:rPr lang="fr-FR" sz="1100" dirty="0" smtClean="0">
                <a:latin typeface="Verdana"/>
                <a:sym typeface="Wingdings" panose="05000000000000000000" pitchFamily="2" charset="2"/>
              </a:rPr>
              <a:t>Adrien LEFUSTEC</a:t>
            </a:r>
          </a:p>
          <a:p>
            <a:pPr lvl="0" algn="r">
              <a:defRPr/>
            </a:pPr>
            <a:r>
              <a:rPr lang="fr-FR" sz="1100" dirty="0" smtClean="0">
                <a:latin typeface="Verdana"/>
                <a:sym typeface="Wingdings" panose="05000000000000000000" pitchFamily="2" charset="2"/>
              </a:rPr>
              <a:t>Julien VILLALARD</a:t>
            </a:r>
            <a:endParaRPr lang="fr-FR" sz="1100" dirty="0">
              <a:latin typeface="Verdana"/>
              <a:sym typeface="Wingdings" panose="05000000000000000000" pitchFamily="2" charset="2"/>
            </a:endParaRPr>
          </a:p>
          <a:p>
            <a:pPr lvl="0" algn="just">
              <a:defRPr/>
            </a:pPr>
            <a:endParaRPr lang="fr-FR" dirty="0">
              <a:latin typeface="Verdana"/>
              <a:sym typeface="Wingdings" panose="05000000000000000000" pitchFamily="2" charset="2"/>
            </a:endParaRP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lang="fr-FR" dirty="0">
              <a:latin typeface="Verdana"/>
              <a:sym typeface="Wingdings" panose="05000000000000000000" pitchFamily="2" charset="2"/>
            </a:endParaRPr>
          </a:p>
        </p:txBody>
      </p:sp>
    </p:spTree>
    <p:extLst>
      <p:ext uri="{BB962C8B-B14F-4D97-AF65-F5344CB8AC3E}">
        <p14:creationId xmlns:p14="http://schemas.microsoft.com/office/powerpoint/2010/main" val="27876269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re 1"/>
          <p:cNvSpPr txBox="1">
            <a:spLocks/>
          </p:cNvSpPr>
          <p:nvPr/>
        </p:nvSpPr>
        <p:spPr>
          <a:xfrm>
            <a:off x="321786" y="3"/>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solidFill>
                  <a:schemeClr val="tx2"/>
                </a:solidFill>
              </a:rPr>
              <a:t>Animation et vie de quartier</a:t>
            </a:r>
          </a:p>
        </p:txBody>
      </p:sp>
      <p:cxnSp>
        <p:nvCxnSpPr>
          <p:cNvPr id="18" name="Connecteur droit 17"/>
          <p:cNvCxnSpPr/>
          <p:nvPr/>
        </p:nvCxnSpPr>
        <p:spPr>
          <a:xfrm>
            <a:off x="354656" y="865345"/>
            <a:ext cx="11344285"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2" name="Rectangle à coins arrondis 1"/>
          <p:cNvSpPr/>
          <p:nvPr/>
        </p:nvSpPr>
        <p:spPr>
          <a:xfrm>
            <a:off x="321786" y="979335"/>
            <a:ext cx="5654258" cy="4369042"/>
          </a:xfrm>
          <a:prstGeom prst="round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IRES</a:t>
            </a:r>
          </a:p>
        </p:txBody>
      </p:sp>
      <p:sp>
        <p:nvSpPr>
          <p:cNvPr id="15" name="Espace réservé du texte 4"/>
          <p:cNvSpPr txBox="1">
            <a:spLocks/>
          </p:cNvSpPr>
          <p:nvPr/>
        </p:nvSpPr>
        <p:spPr>
          <a:xfrm>
            <a:off x="354656" y="990242"/>
            <a:ext cx="5332494" cy="4110150"/>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algn="ctr">
              <a:defRPr/>
            </a:pPr>
            <a:r>
              <a:rPr lang="fr-FR" sz="1600" dirty="0" smtClean="0">
                <a:solidFill>
                  <a:schemeClr val="tx2"/>
                </a:solidFill>
                <a:latin typeface="Verdana"/>
                <a:sym typeface="Wingdings" panose="05000000000000000000" pitchFamily="2" charset="2"/>
              </a:rPr>
              <a:t>BILAN</a:t>
            </a:r>
            <a:endParaRPr lang="fr-FR" sz="1600" dirty="0">
              <a:solidFill>
                <a:schemeClr val="tx2"/>
              </a:solidFill>
              <a:latin typeface="Verdana"/>
              <a:sym typeface="Wingdings" panose="05000000000000000000" pitchFamily="2" charset="2"/>
            </a:endParaRPr>
          </a:p>
          <a:p>
            <a:pPr marL="0" marR="0" lvl="0" indent="0" algn="ctr" defTabSz="1028700" rtl="0" eaLnBrk="1" fontAlgn="auto" latinLnBrk="0" hangingPunct="1">
              <a:lnSpc>
                <a:spcPct val="100000"/>
              </a:lnSpc>
              <a:spcBef>
                <a:spcPct val="20000"/>
              </a:spcBef>
              <a:spcAft>
                <a:spcPts val="0"/>
              </a:spcAft>
              <a:buClrTx/>
              <a:buSzTx/>
              <a:buFont typeface="Arial" pitchFamily="34" charset="0"/>
              <a:buNone/>
              <a:tabLst/>
              <a:defRPr/>
            </a:pPr>
            <a:endParaRPr lang="fr-FR" sz="1000" dirty="0">
              <a:solidFill>
                <a:srgbClr val="00B0F0"/>
              </a:solidFill>
              <a:latin typeface="Verdana"/>
              <a:sym typeface="Wingdings" panose="05000000000000000000" pitchFamily="2" charset="2"/>
            </a:endParaRP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a:latin typeface="Verdana"/>
                <a:sym typeface="Wingdings" panose="05000000000000000000" pitchFamily="2" charset="2"/>
              </a:rPr>
              <a:t>L’animation de quartier sous ces différentes formes nous apparait comme indispensable et inhérent à la vie de l’association dans le quartier.</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a:latin typeface="Verdana"/>
                <a:sym typeface="Wingdings" panose="05000000000000000000" pitchFamily="2" charset="2"/>
              </a:rPr>
              <a:t>Nous voyons à travers les différentes actions menées en </a:t>
            </a:r>
            <a:r>
              <a:rPr lang="fr-FR" sz="1000" dirty="0" smtClean="0">
                <a:latin typeface="Verdana"/>
                <a:sym typeface="Wingdings" panose="05000000000000000000" pitchFamily="2" charset="2"/>
              </a:rPr>
              <a:t>2018 </a:t>
            </a:r>
            <a:r>
              <a:rPr lang="fr-FR" sz="1000" dirty="0">
                <a:latin typeface="Verdana"/>
                <a:sym typeface="Wingdings" panose="05000000000000000000" pitchFamily="2" charset="2"/>
              </a:rPr>
              <a:t>: </a:t>
            </a:r>
            <a:r>
              <a:rPr lang="fr-FR" sz="1000" dirty="0" smtClean="0">
                <a:latin typeface="Verdana"/>
                <a:sym typeface="Wingdings" panose="05000000000000000000" pitchFamily="2" charset="2"/>
              </a:rPr>
              <a:t>fête </a:t>
            </a:r>
            <a:r>
              <a:rPr lang="fr-FR" sz="1000" dirty="0">
                <a:latin typeface="Verdana"/>
                <a:sym typeface="Wingdings" panose="05000000000000000000" pitchFamily="2" charset="2"/>
              </a:rPr>
              <a:t>de la Goutte d’or, </a:t>
            </a:r>
            <a:r>
              <a:rPr lang="fr-FR" sz="1000" dirty="0" smtClean="0">
                <a:latin typeface="Verdana"/>
                <a:sym typeface="Wingdings" panose="05000000000000000000" pitchFamily="2" charset="2"/>
              </a:rPr>
              <a:t>animation </a:t>
            </a:r>
            <a:r>
              <a:rPr lang="fr-FR" sz="1000" dirty="0">
                <a:latin typeface="Verdana"/>
                <a:sym typeface="Wingdings" panose="05000000000000000000" pitchFamily="2" charset="2"/>
              </a:rPr>
              <a:t>estivales sur le square Léon</a:t>
            </a:r>
            <a:r>
              <a:rPr lang="fr-FR" sz="1000" dirty="0" smtClean="0">
                <a:latin typeface="Verdana"/>
                <a:sym typeface="Wingdings" panose="05000000000000000000" pitchFamily="2" charset="2"/>
              </a:rPr>
              <a:t>, cross de la goutte d’or, braderie ….  </a:t>
            </a:r>
            <a:r>
              <a:rPr lang="fr-FR" sz="1000" dirty="0">
                <a:latin typeface="Verdana"/>
                <a:sym typeface="Wingdings" panose="05000000000000000000" pitchFamily="2" charset="2"/>
              </a:rPr>
              <a:t>à quel point il est nécessaire de créer ces temps de rencontres pour les habitants d’autant que le quartier est en plein changement ce qui rend encore plus nécessaire de créer une identité positive du quartier dans sa diversité et participer au vivre ensemble</a:t>
            </a:r>
            <a:r>
              <a:rPr lang="fr-FR" sz="1000" dirty="0" smtClean="0">
                <a:latin typeface="Verdana"/>
                <a:sym typeface="Wingdings" panose="05000000000000000000" pitchFamily="2" charset="2"/>
              </a:rPr>
              <a:t>.</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smtClean="0">
                <a:latin typeface="Verdana"/>
                <a:sym typeface="Wingdings" panose="05000000000000000000" pitchFamily="2" charset="2"/>
              </a:rPr>
              <a:t>ADOS concoure également à la vie du quartier au travers de la mise en commun des différents acteurs permettant l’émergence de projets à destination de l’ensemble des habitant.</a:t>
            </a:r>
            <a:endParaRPr lang="fr-FR" sz="1000" dirty="0">
              <a:latin typeface="Verdana"/>
              <a:sym typeface="Wingdings" panose="05000000000000000000" pitchFamily="2" charset="2"/>
            </a:endParaRP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a:latin typeface="Verdana"/>
                <a:sym typeface="Wingdings" panose="05000000000000000000" pitchFamily="2" charset="2"/>
              </a:rPr>
              <a:t>Dans cette optique </a:t>
            </a:r>
            <a:r>
              <a:rPr lang="fr-FR" sz="1000" dirty="0" smtClean="0">
                <a:latin typeface="Verdana"/>
                <a:sym typeface="Wingdings" panose="05000000000000000000" pitchFamily="2" charset="2"/>
              </a:rPr>
              <a:t>sur </a:t>
            </a:r>
            <a:r>
              <a:rPr lang="fr-FR" sz="1000" dirty="0">
                <a:latin typeface="Verdana"/>
                <a:sym typeface="Wingdings" panose="05000000000000000000" pitchFamily="2" charset="2"/>
              </a:rPr>
              <a:t>la vie de quartier </a:t>
            </a:r>
            <a:r>
              <a:rPr lang="fr-FR" sz="1000" dirty="0" smtClean="0">
                <a:latin typeface="Verdana"/>
                <a:sym typeface="Wingdings" panose="05000000000000000000" pitchFamily="2" charset="2"/>
              </a:rPr>
              <a:t>le </a:t>
            </a:r>
            <a:r>
              <a:rPr lang="fr-FR" sz="1000" dirty="0">
                <a:latin typeface="Verdana"/>
                <a:sym typeface="Wingdings" panose="05000000000000000000" pitchFamily="2" charset="2"/>
              </a:rPr>
              <a:t>label Espace de vie Social </a:t>
            </a:r>
            <a:r>
              <a:rPr lang="fr-FR" sz="1000" dirty="0" smtClean="0">
                <a:latin typeface="Verdana"/>
                <a:sym typeface="Wingdings" panose="05000000000000000000" pitchFamily="2" charset="2"/>
              </a:rPr>
              <a:t>de </a:t>
            </a:r>
            <a:r>
              <a:rPr lang="fr-FR" sz="1000" dirty="0">
                <a:latin typeface="Verdana"/>
                <a:sym typeface="Wingdings" panose="05000000000000000000" pitchFamily="2" charset="2"/>
              </a:rPr>
              <a:t>la CAF </a:t>
            </a:r>
            <a:r>
              <a:rPr lang="fr-FR" sz="1000" dirty="0" smtClean="0">
                <a:latin typeface="Verdana"/>
                <a:sym typeface="Wingdings" panose="05000000000000000000" pitchFamily="2" charset="2"/>
              </a:rPr>
              <a:t>concoure à renforcer le positionnement d’ADOS dans la mise en place de projet collectif et des réflexion visant à développer le faire ensemble en prenant en compte l’ensemble des acteurs du quartier : Habitants, associations, collectifs et institutions …</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smtClean="0">
                <a:latin typeface="Verdana"/>
                <a:sym typeface="Wingdings" panose="05000000000000000000" pitchFamily="2" charset="2"/>
              </a:rPr>
              <a:t>Cette implication permet également d’impliquer ses adhérents , parents, jeunes dans la vie du quartier </a:t>
            </a: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sz="1000" dirty="0" smtClean="0">
                <a:latin typeface="Verdana"/>
                <a:sym typeface="Wingdings" panose="05000000000000000000" pitchFamily="2" charset="2"/>
              </a:rPr>
              <a:t>ADOS est par son action un acteur pilier de la vie du quartier. </a:t>
            </a:r>
            <a:endParaRPr lang="fr-FR" sz="1000" dirty="0">
              <a:latin typeface="Verdana"/>
              <a:sym typeface="Wingdings" panose="05000000000000000000" pitchFamily="2" charset="2"/>
            </a:endParaRPr>
          </a:p>
        </p:txBody>
      </p:sp>
      <p:sp>
        <p:nvSpPr>
          <p:cNvPr id="17" name="Rectangle à coins arrondis 16"/>
          <p:cNvSpPr/>
          <p:nvPr/>
        </p:nvSpPr>
        <p:spPr>
          <a:xfrm>
            <a:off x="6335454" y="4810776"/>
            <a:ext cx="5627152" cy="1867417"/>
          </a:xfrm>
          <a:prstGeom prst="round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00B0F0"/>
              </a:solidFill>
            </a:endParaRPr>
          </a:p>
        </p:txBody>
      </p:sp>
      <p:sp>
        <p:nvSpPr>
          <p:cNvPr id="25" name="Espace réservé du texte 4"/>
          <p:cNvSpPr txBox="1">
            <a:spLocks/>
          </p:cNvSpPr>
          <p:nvPr/>
        </p:nvSpPr>
        <p:spPr>
          <a:xfrm>
            <a:off x="6386712" y="4742005"/>
            <a:ext cx="5312229" cy="2004958"/>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1028700" rtl="0" eaLnBrk="1" fontAlgn="auto" latinLnBrk="0" hangingPunct="1">
              <a:lnSpc>
                <a:spcPct val="100000"/>
              </a:lnSpc>
              <a:spcBef>
                <a:spcPct val="20000"/>
              </a:spcBef>
              <a:spcAft>
                <a:spcPts val="0"/>
              </a:spcAft>
              <a:buClrTx/>
              <a:buSzTx/>
              <a:buFont typeface="Arial" pitchFamily="34" charset="0"/>
              <a:buNone/>
              <a:tabLst/>
              <a:defRPr/>
            </a:pPr>
            <a:r>
              <a:rPr lang="fr-FR" sz="1600" dirty="0">
                <a:solidFill>
                  <a:schemeClr val="tx2"/>
                </a:solidFill>
                <a:latin typeface="Verdana"/>
                <a:sym typeface="Wingdings" panose="05000000000000000000" pitchFamily="2" charset="2"/>
              </a:rPr>
              <a:t>PERSPECTIVES</a:t>
            </a:r>
            <a:r>
              <a:rPr lang="fr-FR" sz="1600" dirty="0">
                <a:solidFill>
                  <a:srgbClr val="00FF00"/>
                </a:solidFill>
                <a:latin typeface="Verdana"/>
                <a:sym typeface="Wingdings" panose="05000000000000000000" pitchFamily="2" charset="2"/>
              </a:rPr>
              <a:t> </a:t>
            </a:r>
          </a:p>
          <a:p>
            <a:pPr marL="0" marR="0" lvl="0" indent="0" algn="ctr" defTabSz="1028700" rtl="0" eaLnBrk="1" fontAlgn="auto" latinLnBrk="0" hangingPunct="1">
              <a:lnSpc>
                <a:spcPct val="100000"/>
              </a:lnSpc>
              <a:spcBef>
                <a:spcPct val="20000"/>
              </a:spcBef>
              <a:spcAft>
                <a:spcPts val="0"/>
              </a:spcAft>
              <a:buClrTx/>
              <a:buSzTx/>
              <a:buFont typeface="Arial" pitchFamily="34" charset="0"/>
              <a:buNone/>
              <a:tabLst/>
              <a:defRPr/>
            </a:pPr>
            <a:endParaRPr lang="fr-FR" sz="1000" dirty="0">
              <a:solidFill>
                <a:srgbClr val="00FF00"/>
              </a:solidFill>
              <a:latin typeface="Verdana"/>
              <a:sym typeface="Wingdings" panose="05000000000000000000" pitchFamily="2" charset="2"/>
            </a:endParaRPr>
          </a:p>
          <a:p>
            <a:pPr algn="just">
              <a:defRPr/>
            </a:pPr>
            <a:r>
              <a:rPr lang="fr-FR" sz="1000" dirty="0">
                <a:latin typeface="Verdana"/>
                <a:sym typeface="Wingdings" panose="05000000000000000000" pitchFamily="2" charset="2"/>
              </a:rPr>
              <a:t>ADOS entend donc poursuivre son implication sur les projets à l’échelle du quartier en privilégiant la  mutualisation des moyens et des compétences avec l’ensemble des acteurs associatifs et collectifs d’habitants qui le souhaitent pour mener ces projets d’animations de quartier. D</a:t>
            </a:r>
            <a:r>
              <a:rPr lang="fr-FR" sz="1000" dirty="0" smtClean="0">
                <a:latin typeface="Verdana"/>
                <a:sym typeface="Wingdings" panose="05000000000000000000" pitchFamily="2" charset="2"/>
              </a:rPr>
              <a:t>es temps de concertations et d’analyse seront mis en place afin de répondre au plus juste aux besoins et attentes du quartier  en associant le plus grand nombre.</a:t>
            </a:r>
            <a:endParaRPr lang="fr-FR" sz="1000" dirty="0">
              <a:latin typeface="Verdana"/>
              <a:sym typeface="Wingdings" panose="05000000000000000000" pitchFamily="2" charset="2"/>
            </a:endParaRPr>
          </a:p>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endParaRPr lang="fr-FR" sz="1100" b="0" dirty="0">
              <a:latin typeface="Verdana"/>
              <a:sym typeface="Wingdings" panose="05000000000000000000" pitchFamily="2" charset="2"/>
            </a:endParaRPr>
          </a:p>
        </p:txBody>
      </p:sp>
      <p:grpSp>
        <p:nvGrpSpPr>
          <p:cNvPr id="8" name="Groupe 7"/>
          <p:cNvGrpSpPr/>
          <p:nvPr/>
        </p:nvGrpSpPr>
        <p:grpSpPr>
          <a:xfrm>
            <a:off x="5731624" y="4799869"/>
            <a:ext cx="642319" cy="563332"/>
            <a:chOff x="378733" y="1048634"/>
            <a:chExt cx="642319" cy="563332"/>
          </a:xfrm>
        </p:grpSpPr>
        <p:sp>
          <p:nvSpPr>
            <p:cNvPr id="9" name="Rectangle 8"/>
            <p:cNvSpPr/>
            <p:nvPr/>
          </p:nvSpPr>
          <p:spPr bwMode="ltGray">
            <a:xfrm>
              <a:off x="378733" y="1048634"/>
              <a:ext cx="625642" cy="56333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sp>
          <p:nvSpPr>
            <p:cNvPr id="10" name="Flèche droite 9"/>
            <p:cNvSpPr/>
            <p:nvPr/>
          </p:nvSpPr>
          <p:spPr bwMode="ltGray">
            <a:xfrm rot="2189332">
              <a:off x="419988" y="1122576"/>
              <a:ext cx="601064" cy="336885"/>
            </a:xfrm>
            <a:prstGeom prst="rightArrow">
              <a:avLst/>
            </a:prstGeom>
            <a:solidFill>
              <a:schemeClr val="tx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endParaRPr lang="fr-FR" sz="1300" b="0" dirty="0" err="1"/>
            </a:p>
          </p:txBody>
        </p:sp>
      </p:grpSp>
    </p:spTree>
    <p:extLst>
      <p:ext uri="{BB962C8B-B14F-4D97-AF65-F5344CB8AC3E}">
        <p14:creationId xmlns:p14="http://schemas.microsoft.com/office/powerpoint/2010/main" val="3905460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34510" y="3517955"/>
            <a:ext cx="9144000" cy="1655762"/>
          </a:xfrm>
        </p:spPr>
        <p:txBody>
          <a:bodyPr>
            <a:normAutofit/>
          </a:bodyPr>
          <a:lstStyle/>
          <a:p>
            <a:r>
              <a:rPr lang="fr-FR" sz="6600" b="1" dirty="0">
                <a:solidFill>
                  <a:srgbClr val="FFC000"/>
                </a:solidFill>
                <a:latin typeface="Verdana" panose="020B0604030504040204" pitchFamily="34" charset="0"/>
                <a:ea typeface="Verdana" panose="020B0604030504040204" pitchFamily="34" charset="0"/>
                <a:cs typeface="Verdana" panose="020B0604030504040204" pitchFamily="34" charset="0"/>
              </a:rPr>
              <a:t>LES PARTENAIRES </a:t>
            </a:r>
          </a:p>
        </p:txBody>
      </p:sp>
      <p:pic>
        <p:nvPicPr>
          <p:cNvPr id="4" name="Picture 2" descr="Afficher l'image d'origin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231461" y="1266545"/>
            <a:ext cx="5375463" cy="176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834082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8"/>
          <p:cNvSpPr/>
          <p:nvPr/>
        </p:nvSpPr>
        <p:spPr>
          <a:xfrm>
            <a:off x="6088733" y="1056433"/>
            <a:ext cx="5594180" cy="4742901"/>
          </a:xfrm>
          <a:prstGeom prst="rect">
            <a:avLst/>
          </a:prstGeom>
          <a:noFill/>
          <a:ln w="12701" cap="flat">
            <a:solidFill>
              <a:srgbClr val="FFC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3" name="Rectangle 27"/>
          <p:cNvSpPr/>
          <p:nvPr/>
        </p:nvSpPr>
        <p:spPr>
          <a:xfrm>
            <a:off x="664063" y="2669448"/>
            <a:ext cx="5239969" cy="3133411"/>
          </a:xfrm>
          <a:prstGeom prst="rect">
            <a:avLst/>
          </a:prstGeom>
          <a:noFill/>
          <a:ln w="12701" cap="flat">
            <a:solidFill>
              <a:srgbClr val="FFC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4" name="Rectangle : coins arrondis 26"/>
          <p:cNvSpPr/>
          <p:nvPr/>
        </p:nvSpPr>
        <p:spPr>
          <a:xfrm>
            <a:off x="839309" y="839373"/>
            <a:ext cx="5071683" cy="149585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chemeClr val="accent4"/>
          </a:solidFill>
          <a:ln w="12700" cap="flat">
            <a:solidFill>
              <a:schemeClr val="tx1"/>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5" name="Titre 1"/>
          <p:cNvSpPr txBox="1"/>
          <p:nvPr/>
        </p:nvSpPr>
        <p:spPr>
          <a:xfrm>
            <a:off x="350379" y="352885"/>
            <a:ext cx="4310737"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fr-FR" sz="2000" b="1" i="0" u="none" strike="noStrike" kern="1200" cap="none" spc="0" baseline="0">
                <a:solidFill>
                  <a:srgbClr val="FFC000"/>
                </a:solidFill>
                <a:uFillTx/>
                <a:latin typeface="Arial" pitchFamily="34"/>
                <a:ea typeface="Calibri" pitchFamily="34"/>
              </a:rPr>
              <a:t>LES PARTENAIRES D’ADOS</a:t>
            </a:r>
            <a:endParaRPr lang="fr-FR" sz="2000" b="1" i="0" u="none" strike="noStrike" kern="1200" cap="none" spc="0" baseline="0">
              <a:solidFill>
                <a:srgbClr val="FFC000"/>
              </a:solidFill>
              <a:uFillTx/>
              <a:latin typeface="Calibri Light"/>
            </a:endParaRPr>
          </a:p>
        </p:txBody>
      </p:sp>
      <p:sp>
        <p:nvSpPr>
          <p:cNvPr id="6" name="Titre 1"/>
          <p:cNvSpPr txBox="1"/>
          <p:nvPr/>
        </p:nvSpPr>
        <p:spPr>
          <a:xfrm>
            <a:off x="7287566" y="912790"/>
            <a:ext cx="3471839" cy="286234"/>
          </a:xfrm>
          <a:prstGeom prst="rect">
            <a:avLst/>
          </a:prstGeom>
          <a:solidFill>
            <a:srgbClr val="FFFFFF"/>
          </a:solidFill>
          <a:ln w="9528" cap="flat">
            <a:solidFill>
              <a:srgbClr val="FFC000"/>
            </a:solidFill>
            <a:prstDash val="solid"/>
            <a:miter/>
          </a:ln>
        </p:spPr>
        <p:txBody>
          <a:bodyPr vert="horz" wrap="square" lIns="91440" tIns="45720" rIns="91440" bIns="45720" anchor="t" anchorCtr="1" compatLnSpc="1">
            <a:spAutoFit/>
          </a:bodyPr>
          <a:lstStyle/>
          <a:p>
            <a:pPr marL="0" marR="0" lvl="0" indent="0" algn="ctr"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a:solidFill>
                  <a:srgbClr val="000000"/>
                </a:solidFill>
                <a:uFillTx/>
                <a:latin typeface="Arial" pitchFamily="34"/>
                <a:ea typeface="Calibri" pitchFamily="34"/>
              </a:rPr>
              <a:t>LES PARTENAIRES ASSOCIATIFS </a:t>
            </a:r>
            <a:endParaRPr lang="fr-FR" sz="1400" b="1" i="0" u="none" strike="noStrike" kern="1200" cap="none" spc="0" baseline="0">
              <a:solidFill>
                <a:srgbClr val="000000"/>
              </a:solidFill>
              <a:uFillTx/>
              <a:latin typeface="Calibri Light"/>
            </a:endParaRPr>
          </a:p>
        </p:txBody>
      </p:sp>
      <p:pic>
        <p:nvPicPr>
          <p:cNvPr id="7" name="Picture 2" descr="Afficher l'image d'origine">
            <a:extLst>
              <a:ext uri="{FF2B5EF4-FFF2-40B4-BE49-F238E27FC236}">
                <a16:creationId xmlns:a16="http://schemas.microsoft.com/office/drawing/2014/main" id="{00000000-0000-0000-0000-000000000000}"/>
              </a:ext>
            </a:extLst>
          </p:cNvPr>
          <p:cNvPicPr>
            <a:picLocks noChangeAspect="1"/>
          </p:cNvPicPr>
          <p:nvPr/>
        </p:nvPicPr>
        <p:blipFill>
          <a:blip r:embed="rId2"/>
          <a:srcRect/>
          <a:stretch>
            <a:fillRect/>
          </a:stretch>
        </p:blipFill>
        <p:spPr>
          <a:xfrm>
            <a:off x="4069710" y="3185742"/>
            <a:ext cx="3561377" cy="1168694"/>
          </a:xfrm>
          <a:prstGeom prst="rect">
            <a:avLst/>
          </a:prstGeom>
          <a:noFill/>
          <a:ln cap="flat">
            <a:noFill/>
          </a:ln>
        </p:spPr>
      </p:pic>
      <p:pic>
        <p:nvPicPr>
          <p:cNvPr id="8" name="Picture 4" descr="Afficher l'image d'origine">
            <a:extLst>
              <a:ext uri="{FF2B5EF4-FFF2-40B4-BE49-F238E27FC236}">
                <a16:creationId xmlns:a16="http://schemas.microsoft.com/office/drawing/2014/main" id="{00000000-0000-0000-0000-000000000000}"/>
              </a:ext>
            </a:extLst>
          </p:cNvPr>
          <p:cNvPicPr>
            <a:picLocks noChangeAspect="1"/>
          </p:cNvPicPr>
          <p:nvPr/>
        </p:nvPicPr>
        <p:blipFill>
          <a:blip r:embed="rId3"/>
          <a:srcRect/>
          <a:stretch>
            <a:fillRect/>
          </a:stretch>
        </p:blipFill>
        <p:spPr>
          <a:xfrm>
            <a:off x="2852333" y="2955682"/>
            <a:ext cx="750018" cy="756821"/>
          </a:xfrm>
          <a:prstGeom prst="rect">
            <a:avLst/>
          </a:prstGeom>
          <a:noFill/>
          <a:ln cap="flat">
            <a:noFill/>
          </a:ln>
        </p:spPr>
      </p:pic>
      <p:pic>
        <p:nvPicPr>
          <p:cNvPr id="9" name="Picture 6" descr="Afficher l'image d'origine">
            <a:extLst>
              <a:ext uri="{FF2B5EF4-FFF2-40B4-BE49-F238E27FC236}">
                <a16:creationId xmlns:a16="http://schemas.microsoft.com/office/drawing/2014/main" id="{00000000-0000-0000-0000-000000000000}"/>
              </a:ext>
            </a:extLst>
          </p:cNvPr>
          <p:cNvPicPr>
            <a:picLocks noChangeAspect="1"/>
          </p:cNvPicPr>
          <p:nvPr/>
        </p:nvPicPr>
        <p:blipFill>
          <a:blip r:embed="rId4"/>
          <a:srcRect/>
          <a:stretch>
            <a:fillRect/>
          </a:stretch>
        </p:blipFill>
        <p:spPr>
          <a:xfrm>
            <a:off x="8037704" y="3134444"/>
            <a:ext cx="854479" cy="689951"/>
          </a:xfrm>
          <a:prstGeom prst="rect">
            <a:avLst/>
          </a:prstGeom>
          <a:noFill/>
          <a:ln cap="flat">
            <a:noFill/>
          </a:ln>
        </p:spPr>
      </p:pic>
      <p:pic>
        <p:nvPicPr>
          <p:cNvPr id="10" name="Picture 8" descr="Afficher l'image d'origine">
            <a:extLst>
              <a:ext uri="{FF2B5EF4-FFF2-40B4-BE49-F238E27FC236}">
                <a16:creationId xmlns:a16="http://schemas.microsoft.com/office/drawing/2014/main" id="{00000000-0000-0000-0000-000000000000}"/>
              </a:ext>
            </a:extLst>
          </p:cNvPr>
          <p:cNvPicPr>
            <a:picLocks noChangeAspect="1"/>
          </p:cNvPicPr>
          <p:nvPr/>
        </p:nvPicPr>
        <p:blipFill>
          <a:blip r:embed="rId5"/>
          <a:srcRect/>
          <a:stretch>
            <a:fillRect/>
          </a:stretch>
        </p:blipFill>
        <p:spPr>
          <a:xfrm>
            <a:off x="9190716" y="4014691"/>
            <a:ext cx="1058948" cy="509567"/>
          </a:xfrm>
          <a:prstGeom prst="rect">
            <a:avLst/>
          </a:prstGeom>
          <a:noFill/>
          <a:ln cap="flat">
            <a:noFill/>
          </a:ln>
        </p:spPr>
      </p:pic>
      <p:pic>
        <p:nvPicPr>
          <p:cNvPr id="11" name="Picture 10" descr="Afficher l'image d'origine">
            <a:extLst>
              <a:ext uri="{FF2B5EF4-FFF2-40B4-BE49-F238E27FC236}">
                <a16:creationId xmlns:a16="http://schemas.microsoft.com/office/drawing/2014/main" id="{00000000-0000-0000-0000-000000000000}"/>
              </a:ext>
            </a:extLst>
          </p:cNvPr>
          <p:cNvPicPr>
            <a:picLocks noChangeAspect="1"/>
          </p:cNvPicPr>
          <p:nvPr/>
        </p:nvPicPr>
        <p:blipFill>
          <a:blip r:embed="rId6"/>
          <a:srcRect/>
          <a:stretch>
            <a:fillRect/>
          </a:stretch>
        </p:blipFill>
        <p:spPr>
          <a:xfrm>
            <a:off x="9720190" y="1947370"/>
            <a:ext cx="750045" cy="232769"/>
          </a:xfrm>
          <a:prstGeom prst="rect">
            <a:avLst/>
          </a:prstGeom>
          <a:noFill/>
          <a:ln cap="flat">
            <a:noFill/>
          </a:ln>
        </p:spPr>
      </p:pic>
      <p:pic>
        <p:nvPicPr>
          <p:cNvPr id="12" name="Picture 16" descr="Afficher l'image d'origine">
            <a:extLst>
              <a:ext uri="{FF2B5EF4-FFF2-40B4-BE49-F238E27FC236}">
                <a16:creationId xmlns:a16="http://schemas.microsoft.com/office/drawing/2014/main" id="{00000000-0000-0000-0000-000000000000}"/>
              </a:ext>
            </a:extLst>
          </p:cNvPr>
          <p:cNvPicPr>
            <a:picLocks noChangeAspect="1"/>
          </p:cNvPicPr>
          <p:nvPr/>
        </p:nvPicPr>
        <p:blipFill>
          <a:blip r:embed="rId7"/>
          <a:srcRect/>
          <a:stretch>
            <a:fillRect/>
          </a:stretch>
        </p:blipFill>
        <p:spPr>
          <a:xfrm>
            <a:off x="2598752" y="4155179"/>
            <a:ext cx="1246345" cy="710735"/>
          </a:xfrm>
          <a:prstGeom prst="rect">
            <a:avLst/>
          </a:prstGeom>
          <a:noFill/>
          <a:ln cap="flat">
            <a:noFill/>
          </a:ln>
        </p:spPr>
      </p:pic>
      <p:pic>
        <p:nvPicPr>
          <p:cNvPr id="13" name="Picture 20" descr="Afficher l'image d'origine">
            <a:extLst>
              <a:ext uri="{FF2B5EF4-FFF2-40B4-BE49-F238E27FC236}">
                <a16:creationId xmlns:a16="http://schemas.microsoft.com/office/drawing/2014/main" id="{00000000-0000-0000-0000-000000000000}"/>
              </a:ext>
            </a:extLst>
          </p:cNvPr>
          <p:cNvPicPr>
            <a:picLocks noChangeAspect="1"/>
          </p:cNvPicPr>
          <p:nvPr/>
        </p:nvPicPr>
        <p:blipFill>
          <a:blip r:embed="rId8"/>
          <a:srcRect/>
          <a:stretch>
            <a:fillRect/>
          </a:stretch>
        </p:blipFill>
        <p:spPr>
          <a:xfrm>
            <a:off x="10406722" y="3016953"/>
            <a:ext cx="1088007" cy="497753"/>
          </a:xfrm>
          <a:prstGeom prst="rect">
            <a:avLst/>
          </a:prstGeom>
          <a:noFill/>
          <a:ln cap="flat">
            <a:noFill/>
          </a:ln>
        </p:spPr>
      </p:pic>
      <p:pic>
        <p:nvPicPr>
          <p:cNvPr id="14" name="Picture 2" descr="C:\Users\theboss\Desktop\logo_Collectif_parents.png">
            <a:extLst>
              <a:ext uri="{FF2B5EF4-FFF2-40B4-BE49-F238E27FC236}">
                <a16:creationId xmlns:a16="http://schemas.microsoft.com/office/drawing/2014/main" id="{00000000-0000-0000-0000-000000000000}"/>
              </a:ext>
            </a:extLst>
          </p:cNvPr>
          <p:cNvPicPr>
            <a:picLocks noChangeAspect="1"/>
          </p:cNvPicPr>
          <p:nvPr/>
        </p:nvPicPr>
        <p:blipFill>
          <a:blip r:embed="rId9"/>
          <a:srcRect/>
          <a:stretch>
            <a:fillRect/>
          </a:stretch>
        </p:blipFill>
        <p:spPr>
          <a:xfrm>
            <a:off x="10872014" y="3711037"/>
            <a:ext cx="569808" cy="569808"/>
          </a:xfrm>
          <a:prstGeom prst="rect">
            <a:avLst/>
          </a:prstGeom>
          <a:noFill/>
          <a:ln cap="flat">
            <a:noFill/>
          </a:ln>
        </p:spPr>
      </p:pic>
      <p:pic>
        <p:nvPicPr>
          <p:cNvPr id="15" name="Image 21">
            <a:extLst>
              <a:ext uri="{FF2B5EF4-FFF2-40B4-BE49-F238E27FC236}">
                <a16:creationId xmlns:a16="http://schemas.microsoft.com/office/drawing/2014/main" id="{00000000-0000-0000-0000-000000000000}"/>
              </a:ext>
            </a:extLst>
          </p:cNvPr>
          <p:cNvPicPr>
            <a:picLocks noChangeAspect="1"/>
          </p:cNvPicPr>
          <p:nvPr/>
        </p:nvPicPr>
        <p:blipFill>
          <a:blip r:embed="rId10"/>
          <a:stretch>
            <a:fillRect/>
          </a:stretch>
        </p:blipFill>
        <p:spPr>
          <a:xfrm>
            <a:off x="9228435" y="3003822"/>
            <a:ext cx="719577" cy="719577"/>
          </a:xfrm>
          <a:prstGeom prst="rect">
            <a:avLst/>
          </a:prstGeom>
          <a:noFill/>
          <a:ln cap="flat">
            <a:noFill/>
          </a:ln>
        </p:spPr>
      </p:pic>
      <p:pic>
        <p:nvPicPr>
          <p:cNvPr id="16" name="Image 22">
            <a:extLst>
              <a:ext uri="{FF2B5EF4-FFF2-40B4-BE49-F238E27FC236}">
                <a16:creationId xmlns:a16="http://schemas.microsoft.com/office/drawing/2014/main" id="{00000000-0000-0000-0000-000000000000}"/>
              </a:ext>
            </a:extLst>
          </p:cNvPr>
          <p:cNvPicPr>
            <a:picLocks noChangeAspect="1"/>
          </p:cNvPicPr>
          <p:nvPr/>
        </p:nvPicPr>
        <p:blipFill>
          <a:blip r:embed="rId11"/>
          <a:srcRect l="24458" t="13487" r="27969"/>
          <a:stretch>
            <a:fillRect/>
          </a:stretch>
        </p:blipFill>
        <p:spPr>
          <a:xfrm>
            <a:off x="7753883" y="4052483"/>
            <a:ext cx="663735" cy="813431"/>
          </a:xfrm>
          <a:prstGeom prst="rect">
            <a:avLst/>
          </a:prstGeom>
          <a:noFill/>
          <a:ln cap="flat">
            <a:noFill/>
          </a:ln>
        </p:spPr>
      </p:pic>
      <p:pic>
        <p:nvPicPr>
          <p:cNvPr id="17" name="Image 3">
            <a:extLst>
              <a:ext uri="{FF2B5EF4-FFF2-40B4-BE49-F238E27FC236}">
                <a16:creationId xmlns:a16="http://schemas.microsoft.com/office/drawing/2014/main" id="{00000000-0000-0000-0000-000000000000}"/>
              </a:ext>
            </a:extLst>
          </p:cNvPr>
          <p:cNvPicPr>
            <a:picLocks noChangeAspect="1"/>
          </p:cNvPicPr>
          <p:nvPr/>
        </p:nvPicPr>
        <p:blipFill>
          <a:blip r:embed="rId12"/>
          <a:stretch>
            <a:fillRect/>
          </a:stretch>
        </p:blipFill>
        <p:spPr>
          <a:xfrm>
            <a:off x="9747760" y="2338623"/>
            <a:ext cx="1101687" cy="504383"/>
          </a:xfrm>
          <a:prstGeom prst="rect">
            <a:avLst/>
          </a:prstGeom>
          <a:noFill/>
          <a:ln cap="flat">
            <a:noFill/>
          </a:ln>
        </p:spPr>
      </p:pic>
      <p:pic>
        <p:nvPicPr>
          <p:cNvPr id="19" name="Image 4">
            <a:extLst>
              <a:ext uri="{FF2B5EF4-FFF2-40B4-BE49-F238E27FC236}">
                <a16:creationId xmlns:a16="http://schemas.microsoft.com/office/drawing/2014/main" id="{00000000-0000-0000-0000-000000000000}"/>
              </a:ext>
            </a:extLst>
          </p:cNvPr>
          <p:cNvPicPr>
            <a:picLocks noChangeAspect="1"/>
          </p:cNvPicPr>
          <p:nvPr/>
        </p:nvPicPr>
        <p:blipFill>
          <a:blip r:embed="rId13"/>
          <a:stretch>
            <a:fillRect/>
          </a:stretch>
        </p:blipFill>
        <p:spPr>
          <a:xfrm>
            <a:off x="1527348" y="3570110"/>
            <a:ext cx="664787" cy="710735"/>
          </a:xfrm>
          <a:prstGeom prst="rect">
            <a:avLst/>
          </a:prstGeom>
          <a:noFill/>
          <a:ln cap="flat">
            <a:noFill/>
          </a:ln>
        </p:spPr>
      </p:pic>
      <p:pic>
        <p:nvPicPr>
          <p:cNvPr id="20" name="Image 24">
            <a:extLst>
              <a:ext uri="{FF2B5EF4-FFF2-40B4-BE49-F238E27FC236}">
                <a16:creationId xmlns:a16="http://schemas.microsoft.com/office/drawing/2014/main" id="{00000000-0000-0000-0000-000000000000}"/>
              </a:ext>
            </a:extLst>
          </p:cNvPr>
          <p:cNvPicPr>
            <a:picLocks noChangeAspect="1"/>
          </p:cNvPicPr>
          <p:nvPr/>
        </p:nvPicPr>
        <p:blipFill>
          <a:blip r:embed="rId14"/>
          <a:stretch>
            <a:fillRect/>
          </a:stretch>
        </p:blipFill>
        <p:spPr>
          <a:xfrm>
            <a:off x="8887593" y="4958398"/>
            <a:ext cx="1189570" cy="362422"/>
          </a:xfrm>
          <a:prstGeom prst="rect">
            <a:avLst/>
          </a:prstGeom>
          <a:noFill/>
          <a:ln cap="flat">
            <a:noFill/>
          </a:ln>
        </p:spPr>
      </p:pic>
      <p:pic>
        <p:nvPicPr>
          <p:cNvPr id="21" name="Image 25">
            <a:extLst>
              <a:ext uri="{FF2B5EF4-FFF2-40B4-BE49-F238E27FC236}">
                <a16:creationId xmlns:a16="http://schemas.microsoft.com/office/drawing/2014/main" id="{00000000-0000-0000-0000-000000000000}"/>
              </a:ext>
            </a:extLst>
          </p:cNvPr>
          <p:cNvPicPr>
            <a:picLocks noChangeAspect="1"/>
          </p:cNvPicPr>
          <p:nvPr/>
        </p:nvPicPr>
        <p:blipFill>
          <a:blip r:embed="rId15"/>
          <a:stretch>
            <a:fillRect/>
          </a:stretch>
        </p:blipFill>
        <p:spPr>
          <a:xfrm>
            <a:off x="7627796" y="4954676"/>
            <a:ext cx="609520" cy="609520"/>
          </a:xfrm>
          <a:prstGeom prst="rect">
            <a:avLst/>
          </a:prstGeom>
          <a:noFill/>
          <a:ln cap="flat">
            <a:noFill/>
          </a:ln>
        </p:spPr>
      </p:pic>
      <p:pic>
        <p:nvPicPr>
          <p:cNvPr id="22" name="Image 26">
            <a:extLst>
              <a:ext uri="{FF2B5EF4-FFF2-40B4-BE49-F238E27FC236}">
                <a16:creationId xmlns:a16="http://schemas.microsoft.com/office/drawing/2014/main" id="{00000000-0000-0000-0000-000000000000}"/>
              </a:ext>
            </a:extLst>
          </p:cNvPr>
          <p:cNvPicPr>
            <a:picLocks noChangeAspect="1"/>
          </p:cNvPicPr>
          <p:nvPr/>
        </p:nvPicPr>
        <p:blipFill>
          <a:blip r:embed="rId16"/>
          <a:stretch>
            <a:fillRect/>
          </a:stretch>
        </p:blipFill>
        <p:spPr>
          <a:xfrm>
            <a:off x="7691521" y="2627583"/>
            <a:ext cx="1017681" cy="389689"/>
          </a:xfrm>
          <a:prstGeom prst="rect">
            <a:avLst/>
          </a:prstGeom>
          <a:noFill/>
          <a:ln cap="flat">
            <a:noFill/>
          </a:ln>
        </p:spPr>
      </p:pic>
      <p:pic>
        <p:nvPicPr>
          <p:cNvPr id="23" name="Image 27">
            <a:extLst>
              <a:ext uri="{FF2B5EF4-FFF2-40B4-BE49-F238E27FC236}">
                <a16:creationId xmlns:a16="http://schemas.microsoft.com/office/drawing/2014/main" id="{00000000-0000-0000-0000-000000000000}"/>
              </a:ext>
            </a:extLst>
          </p:cNvPr>
          <p:cNvPicPr>
            <a:picLocks noChangeAspect="1"/>
          </p:cNvPicPr>
          <p:nvPr/>
        </p:nvPicPr>
        <p:blipFill>
          <a:blip r:embed="rId17"/>
          <a:stretch>
            <a:fillRect/>
          </a:stretch>
        </p:blipFill>
        <p:spPr>
          <a:xfrm>
            <a:off x="7791392" y="1967880"/>
            <a:ext cx="1068494" cy="455892"/>
          </a:xfrm>
          <a:prstGeom prst="rect">
            <a:avLst/>
          </a:prstGeom>
          <a:noFill/>
          <a:ln cap="flat">
            <a:noFill/>
          </a:ln>
        </p:spPr>
      </p:pic>
      <p:pic>
        <p:nvPicPr>
          <p:cNvPr id="24" name="Image 28">
            <a:extLst>
              <a:ext uri="{FF2B5EF4-FFF2-40B4-BE49-F238E27FC236}">
                <a16:creationId xmlns:a16="http://schemas.microsoft.com/office/drawing/2014/main" id="{00000000-0000-0000-0000-000000000000}"/>
              </a:ext>
            </a:extLst>
          </p:cNvPr>
          <p:cNvPicPr>
            <a:picLocks noChangeAspect="1"/>
          </p:cNvPicPr>
          <p:nvPr/>
        </p:nvPicPr>
        <p:blipFill>
          <a:blip r:embed="rId18"/>
          <a:stretch>
            <a:fillRect/>
          </a:stretch>
        </p:blipFill>
        <p:spPr>
          <a:xfrm>
            <a:off x="10459629" y="4612507"/>
            <a:ext cx="982193" cy="611697"/>
          </a:xfrm>
          <a:prstGeom prst="rect">
            <a:avLst/>
          </a:prstGeom>
          <a:noFill/>
          <a:ln cap="flat">
            <a:noFill/>
          </a:ln>
        </p:spPr>
      </p:pic>
      <p:pic>
        <p:nvPicPr>
          <p:cNvPr id="25" name="Image 32">
            <a:extLst>
              <a:ext uri="{FF2B5EF4-FFF2-40B4-BE49-F238E27FC236}">
                <a16:creationId xmlns:a16="http://schemas.microsoft.com/office/drawing/2014/main" id="{00000000-0000-0000-0000-000000000000}"/>
              </a:ext>
            </a:extLst>
          </p:cNvPr>
          <p:cNvPicPr>
            <a:picLocks noChangeAspect="1"/>
          </p:cNvPicPr>
          <p:nvPr/>
        </p:nvPicPr>
        <p:blipFill>
          <a:blip r:embed="rId19"/>
          <a:stretch>
            <a:fillRect/>
          </a:stretch>
        </p:blipFill>
        <p:spPr>
          <a:xfrm>
            <a:off x="8948780" y="1633164"/>
            <a:ext cx="530388" cy="530388"/>
          </a:xfrm>
          <a:prstGeom prst="rect">
            <a:avLst/>
          </a:prstGeom>
          <a:noFill/>
          <a:ln cap="flat">
            <a:noFill/>
          </a:ln>
        </p:spPr>
      </p:pic>
      <p:sp>
        <p:nvSpPr>
          <p:cNvPr id="26" name="Rectangle 24"/>
          <p:cNvSpPr/>
          <p:nvPr/>
        </p:nvSpPr>
        <p:spPr>
          <a:xfrm>
            <a:off x="945809" y="894804"/>
            <a:ext cx="4887513" cy="1384995"/>
          </a:xfrm>
          <a:prstGeom prst="rect">
            <a:avLst/>
          </a:prstGeom>
          <a:noFill/>
          <a:ln cap="flat">
            <a:noFill/>
            <a:prstDash val="solid"/>
          </a:ln>
        </p:spPr>
        <p:txBody>
          <a:bodyPr vert="horz" wrap="square" lIns="91440" tIns="45720" rIns="91440" bIns="45720" anchor="t" anchorCtr="0" compatLnSpc="1">
            <a:spAutoFit/>
          </a:bodyPr>
          <a:lstStyle/>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200" b="0" i="0" u="none" strike="noStrike" kern="0" cap="none" spc="0" baseline="0" dirty="0">
                <a:solidFill>
                  <a:srgbClr val="FFFFFF"/>
                </a:solidFill>
                <a:uFillTx/>
                <a:latin typeface="Arial" pitchFamily="34"/>
                <a:ea typeface="Verdana" pitchFamily="34"/>
                <a:cs typeface="Arial" pitchFamily="34"/>
              </a:rPr>
              <a:t>De par son positionnement et son action depuis 30 ans sur le quartier, </a:t>
            </a:r>
            <a:r>
              <a:rPr lang="fr-FR" sz="1200" b="1" i="0" u="none" strike="noStrike" kern="0" cap="none" spc="0" baseline="0" dirty="0">
                <a:solidFill>
                  <a:srgbClr val="FFFFFF"/>
                </a:solidFill>
                <a:uFillTx/>
                <a:latin typeface="Arial" pitchFamily="34"/>
                <a:ea typeface="Verdana" pitchFamily="34"/>
                <a:cs typeface="Arial" pitchFamily="34"/>
              </a:rPr>
              <a:t>ADOS s’implique activement dans le tissu associatif local pour la mise en place d’actions en commun ou d’évènements à l’échelle du quartier. </a:t>
            </a:r>
            <a:r>
              <a:rPr lang="fr-FR" sz="1200" b="0" i="0" u="none" strike="noStrike" kern="0" cap="none" spc="0" baseline="0" dirty="0">
                <a:solidFill>
                  <a:srgbClr val="FFFFFF"/>
                </a:solidFill>
                <a:uFillTx/>
                <a:latin typeface="Arial" pitchFamily="34"/>
                <a:ea typeface="Verdana" pitchFamily="34"/>
                <a:cs typeface="Arial" pitchFamily="34"/>
              </a:rPr>
              <a:t>Cette implication participe à la vivacité du réseau associatif et institutionnel  local et permet aussi une cohérence dans différents champs d’actions  loisirs, jeunesse, accompagnement scolaire, animation et vie de quartier  …. </a:t>
            </a:r>
          </a:p>
        </p:txBody>
      </p:sp>
      <p:sp>
        <p:nvSpPr>
          <p:cNvPr id="27" name="Titre 1"/>
          <p:cNvSpPr txBox="1"/>
          <p:nvPr/>
        </p:nvSpPr>
        <p:spPr>
          <a:xfrm>
            <a:off x="1608018" y="2526331"/>
            <a:ext cx="3922519" cy="286234"/>
          </a:xfrm>
          <a:prstGeom prst="rect">
            <a:avLst/>
          </a:prstGeom>
          <a:solidFill>
            <a:srgbClr val="FFFFFF"/>
          </a:solidFill>
          <a:ln w="9528" cap="flat">
            <a:solidFill>
              <a:srgbClr val="FFC000"/>
            </a:solidFill>
            <a:prstDash val="solid"/>
            <a:miter/>
          </a:ln>
        </p:spPr>
        <p:txBody>
          <a:bodyPr vert="horz" wrap="square" lIns="91440" tIns="45720" rIns="91440" bIns="45720" anchor="t" anchorCtr="1" compatLnSpc="1">
            <a:spAutoFit/>
          </a:bodyPr>
          <a:lstStyle/>
          <a:p>
            <a:pPr marL="0" marR="0" lvl="0" indent="0" algn="ctr"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a:solidFill>
                  <a:srgbClr val="000000"/>
                </a:solidFill>
                <a:uFillTx/>
                <a:latin typeface="Arial" pitchFamily="34"/>
                <a:ea typeface="Calibri" pitchFamily="34"/>
              </a:rPr>
              <a:t>LES PARTENAIRES INSTITUTIONNELS </a:t>
            </a:r>
            <a:endParaRPr lang="fr-FR" sz="1400" b="1" i="0" u="none" strike="noStrike" kern="1200" cap="none" spc="0" baseline="0">
              <a:solidFill>
                <a:srgbClr val="000000"/>
              </a:solidFill>
              <a:uFillTx/>
              <a:latin typeface="Calibri Light"/>
            </a:endParaRPr>
          </a:p>
        </p:txBody>
      </p:sp>
      <p:sp>
        <p:nvSpPr>
          <p:cNvPr id="28" name="Espace réservé du numéro de diapositive 27"/>
          <p:cNvSpPr txBox="1"/>
          <p:nvPr/>
        </p:nvSpPr>
        <p:spPr>
          <a:xfrm>
            <a:off x="9260083" y="6390951"/>
            <a:ext cx="2743200" cy="336672"/>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63C4FA7-1510-4265-9F89-DB96A7A3595A}" type="slidenum">
              <a:t>32</a:t>
            </a:fld>
            <a:endParaRPr lang="fr-FR" sz="1200" b="0" i="0" u="none" strike="noStrike" kern="1200" cap="none" spc="0" baseline="0">
              <a:solidFill>
                <a:srgbClr val="000000"/>
              </a:solidFill>
              <a:uFillTx/>
              <a:latin typeface="Calibri"/>
            </a:endParaRPr>
          </a:p>
        </p:txBody>
      </p:sp>
      <p:pic>
        <p:nvPicPr>
          <p:cNvPr id="1026" name="Picture 2" descr="RÃ©sultat de recherche d'images pour &quot;la main Ã  la pÃ¢te paris logo&quot;"/>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6379052" y="2123583"/>
            <a:ext cx="1276681" cy="5040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Ã©sultat de recherche d'images pour &quot;association scoobidoo science po paris logo&quot;"/>
          <p:cNvPicPr>
            <a:picLocks noChangeAspect="1" noChangeArrowheads="1"/>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6451718" y="4522676"/>
            <a:ext cx="934987" cy="4320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Ã©sultat de recherche d'images pour &quot;ecole des parents et des educateurs  paris logo&quot;"/>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6578714" y="1379343"/>
            <a:ext cx="500872" cy="576000"/>
          </a:xfrm>
          <a:prstGeom prst="rect">
            <a:avLst/>
          </a:prstGeom>
          <a:noFill/>
          <a:extLst>
            <a:ext uri="{909E8E84-426E-40DD-AFC4-6F175D3DCCD1}">
              <a14:hiddenFill xmlns:a14="http://schemas.microsoft.com/office/drawing/2010/main">
                <a:solidFill>
                  <a:srgbClr val="FFFFFF"/>
                </a:solidFill>
              </a14:hiddenFill>
            </a:ext>
          </a:extLst>
        </p:spPr>
      </p:pic>
      <p:sp>
        <p:nvSpPr>
          <p:cNvPr id="29" name="AutoShape 8" descr="RÃ©sultat de recherche d'images pour &quot;solicycle logo&qu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0" name="AutoShape 10" descr="RÃ©sultat de recherche d'images pour &quot;solicycle logo&quo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36" name="Picture 12" descr="RÃ©sultat de recherche d'images pour &quot;solicycle logo&quot;"/>
          <p:cNvPicPr>
            <a:picLocks noChangeAspect="1" noChangeArrowheads="1"/>
          </p:cNvPicPr>
          <p:nvPr/>
        </p:nvPicPr>
        <p:blipFill>
          <a:blip r:embed="rId23" cstate="print">
            <a:extLst>
              <a:ext uri="{28A0092B-C50C-407E-A947-70E740481C1C}">
                <a14:useLocalDpi xmlns:a14="http://schemas.microsoft.com/office/drawing/2010/main" val="0"/>
              </a:ext>
            </a:extLst>
          </a:blip>
          <a:srcRect/>
          <a:stretch>
            <a:fillRect/>
          </a:stretch>
        </p:blipFill>
        <p:spPr bwMode="auto">
          <a:xfrm>
            <a:off x="10789446" y="1534351"/>
            <a:ext cx="647999" cy="6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77263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noGrp="1"/>
          </p:cNvSpPr>
          <p:nvPr>
            <p:ph type="ctrTitle"/>
          </p:nvPr>
        </p:nvSpPr>
        <p:spPr>
          <a:xfrm>
            <a:off x="313492" y="148004"/>
            <a:ext cx="7590278" cy="313931"/>
          </a:xfrm>
          <a:solidFill>
            <a:srgbClr val="FFC000"/>
          </a:solidFill>
        </p:spPr>
        <p:txBody>
          <a:bodyPr anchor="t" anchorCtr="0">
            <a:spAutoFit/>
          </a:bodyPr>
          <a:lstStyle/>
          <a:p>
            <a:pPr lvl="0" algn="l"/>
            <a:r>
              <a:rPr lang="fr-FR" sz="1600" b="1">
                <a:solidFill>
                  <a:srgbClr val="FFFFFF"/>
                </a:solidFill>
                <a:latin typeface="Arial" pitchFamily="34"/>
              </a:rPr>
              <a:t>VII – MOYENS FINANCIERS </a:t>
            </a:r>
            <a:endParaRPr lang="fr-FR" sz="1600" b="1">
              <a:solidFill>
                <a:srgbClr val="FFFFFF"/>
              </a:solidFill>
            </a:endParaRPr>
          </a:p>
        </p:txBody>
      </p:sp>
      <p:pic>
        <p:nvPicPr>
          <p:cNvPr id="3" name="Picture 2">
            <a:extLst>
              <a:ext uri="{FF2B5EF4-FFF2-40B4-BE49-F238E27FC236}">
                <a16:creationId xmlns:a16="http://schemas.microsoft.com/office/drawing/2014/main" id="{00000000-0000-0000-0000-000000000000}"/>
              </a:ext>
            </a:extLst>
          </p:cNvPr>
          <p:cNvPicPr>
            <a:picLocks noChangeAspect="1"/>
          </p:cNvPicPr>
          <p:nvPr/>
        </p:nvPicPr>
        <p:blipFill>
          <a:blip r:embed="rId2"/>
          <a:srcRect/>
          <a:stretch>
            <a:fillRect/>
          </a:stretch>
        </p:blipFill>
        <p:spPr>
          <a:xfrm>
            <a:off x="7903771" y="1981513"/>
            <a:ext cx="2030662" cy="1021759"/>
          </a:xfrm>
          <a:prstGeom prst="rect">
            <a:avLst/>
          </a:prstGeom>
          <a:noFill/>
          <a:ln cap="flat">
            <a:noFill/>
          </a:ln>
        </p:spPr>
      </p:pic>
      <p:pic>
        <p:nvPicPr>
          <p:cNvPr id="4" name="Picture 8" descr="Afficher l'image d'origine">
            <a:extLst>
              <a:ext uri="{FF2B5EF4-FFF2-40B4-BE49-F238E27FC236}">
                <a16:creationId xmlns:a16="http://schemas.microsoft.com/office/drawing/2014/main" id="{00000000-0000-0000-0000-000000000000}"/>
              </a:ext>
            </a:extLst>
          </p:cNvPr>
          <p:cNvPicPr>
            <a:picLocks noChangeAspect="1"/>
          </p:cNvPicPr>
          <p:nvPr/>
        </p:nvPicPr>
        <p:blipFill>
          <a:blip r:embed="rId3"/>
          <a:srcRect/>
          <a:stretch>
            <a:fillRect/>
          </a:stretch>
        </p:blipFill>
        <p:spPr>
          <a:xfrm>
            <a:off x="6391354" y="3673519"/>
            <a:ext cx="2396724" cy="275453"/>
          </a:xfrm>
          <a:prstGeom prst="rect">
            <a:avLst/>
          </a:prstGeom>
          <a:noFill/>
          <a:ln cap="flat">
            <a:noFill/>
          </a:ln>
        </p:spPr>
      </p:pic>
      <p:pic>
        <p:nvPicPr>
          <p:cNvPr id="5" name="Picture 14" descr="Afficher l'image d'origine">
            <a:extLst>
              <a:ext uri="{FF2B5EF4-FFF2-40B4-BE49-F238E27FC236}">
                <a16:creationId xmlns:a16="http://schemas.microsoft.com/office/drawing/2014/main" id="{00000000-0000-0000-0000-000000000000}"/>
              </a:ext>
            </a:extLst>
          </p:cNvPr>
          <p:cNvPicPr>
            <a:picLocks noChangeAspect="1"/>
          </p:cNvPicPr>
          <p:nvPr/>
        </p:nvPicPr>
        <p:blipFill>
          <a:blip r:embed="rId4"/>
          <a:srcRect/>
          <a:stretch>
            <a:fillRect/>
          </a:stretch>
        </p:blipFill>
        <p:spPr>
          <a:xfrm>
            <a:off x="6132460" y="1312831"/>
            <a:ext cx="2857500" cy="514350"/>
          </a:xfrm>
          <a:prstGeom prst="rect">
            <a:avLst/>
          </a:prstGeom>
          <a:noFill/>
          <a:ln cap="flat">
            <a:noFill/>
          </a:ln>
        </p:spPr>
      </p:pic>
      <p:pic>
        <p:nvPicPr>
          <p:cNvPr id="6" name="Picture 16" descr="Afficher l'image d'origine">
            <a:extLst>
              <a:ext uri="{FF2B5EF4-FFF2-40B4-BE49-F238E27FC236}">
                <a16:creationId xmlns:a16="http://schemas.microsoft.com/office/drawing/2014/main" id="{00000000-0000-0000-0000-000000000000}"/>
              </a:ext>
            </a:extLst>
          </p:cNvPr>
          <p:cNvPicPr>
            <a:picLocks noChangeAspect="1"/>
          </p:cNvPicPr>
          <p:nvPr/>
        </p:nvPicPr>
        <p:blipFill>
          <a:blip r:embed="rId5"/>
          <a:srcRect/>
          <a:stretch>
            <a:fillRect/>
          </a:stretch>
        </p:blipFill>
        <p:spPr>
          <a:xfrm>
            <a:off x="6455362" y="4173522"/>
            <a:ext cx="988420" cy="1420849"/>
          </a:xfrm>
          <a:prstGeom prst="rect">
            <a:avLst/>
          </a:prstGeom>
          <a:noFill/>
          <a:ln cap="flat">
            <a:noFill/>
          </a:ln>
        </p:spPr>
      </p:pic>
      <p:pic>
        <p:nvPicPr>
          <p:cNvPr id="7" name="Picture 10" descr="Afficher l'image d'origine">
            <a:extLst>
              <a:ext uri="{FF2B5EF4-FFF2-40B4-BE49-F238E27FC236}">
                <a16:creationId xmlns:a16="http://schemas.microsoft.com/office/drawing/2014/main" id="{00000000-0000-0000-0000-000000000000}"/>
              </a:ext>
            </a:extLst>
          </p:cNvPr>
          <p:cNvPicPr>
            <a:picLocks noChangeAspect="1"/>
          </p:cNvPicPr>
          <p:nvPr/>
        </p:nvPicPr>
        <p:blipFill>
          <a:blip r:embed="rId6"/>
          <a:srcRect/>
          <a:stretch>
            <a:fillRect/>
          </a:stretch>
        </p:blipFill>
        <p:spPr>
          <a:xfrm>
            <a:off x="9300563" y="1312831"/>
            <a:ext cx="2476496" cy="581028"/>
          </a:xfrm>
          <a:prstGeom prst="rect">
            <a:avLst/>
          </a:prstGeom>
          <a:noFill/>
          <a:ln cap="flat">
            <a:noFill/>
          </a:ln>
        </p:spPr>
      </p:pic>
      <p:pic>
        <p:nvPicPr>
          <p:cNvPr id="8" name="Picture 4" descr="RÃ©sultat de recherche d'images pour &quot;DDCS 75&quot;">
            <a:extLst>
              <a:ext uri="{FF2B5EF4-FFF2-40B4-BE49-F238E27FC236}">
                <a16:creationId xmlns:a16="http://schemas.microsoft.com/office/drawing/2014/main" id="{00000000-0000-0000-0000-000000000000}"/>
              </a:ext>
            </a:extLst>
          </p:cNvPr>
          <p:cNvPicPr>
            <a:picLocks noChangeAspect="1"/>
          </p:cNvPicPr>
          <p:nvPr/>
        </p:nvPicPr>
        <p:blipFill>
          <a:blip r:embed="rId7"/>
          <a:srcRect/>
          <a:stretch>
            <a:fillRect/>
          </a:stretch>
        </p:blipFill>
        <p:spPr>
          <a:xfrm>
            <a:off x="7597777" y="4203185"/>
            <a:ext cx="1392183" cy="1361523"/>
          </a:xfrm>
          <a:prstGeom prst="rect">
            <a:avLst/>
          </a:prstGeom>
          <a:noFill/>
          <a:ln cap="flat">
            <a:noFill/>
          </a:ln>
        </p:spPr>
      </p:pic>
      <p:pic>
        <p:nvPicPr>
          <p:cNvPr id="9" name="Picture 6" descr="RÃ©sultat de recherche d'images pour &quot;DEPARTEMENT DE PARIS&quot;">
            <a:extLst>
              <a:ext uri="{FF2B5EF4-FFF2-40B4-BE49-F238E27FC236}">
                <a16:creationId xmlns:a16="http://schemas.microsoft.com/office/drawing/2014/main" id="{00000000-0000-0000-0000-000000000000}"/>
              </a:ext>
            </a:extLst>
          </p:cNvPr>
          <p:cNvPicPr>
            <a:picLocks noChangeAspect="1"/>
          </p:cNvPicPr>
          <p:nvPr/>
        </p:nvPicPr>
        <p:blipFill>
          <a:blip r:embed="rId8"/>
          <a:srcRect l="4827" t="42846" r="3094" b="42412"/>
          <a:stretch>
            <a:fillRect/>
          </a:stretch>
        </p:blipFill>
        <p:spPr>
          <a:xfrm>
            <a:off x="9143963" y="3578943"/>
            <a:ext cx="2937921" cy="400114"/>
          </a:xfrm>
          <a:prstGeom prst="rect">
            <a:avLst/>
          </a:prstGeom>
          <a:noFill/>
          <a:ln cap="flat">
            <a:noFill/>
          </a:ln>
        </p:spPr>
      </p:pic>
      <p:graphicFrame>
        <p:nvGraphicFramePr>
          <p:cNvPr id="11" name="Graphique 16"/>
          <p:cNvGraphicFramePr/>
          <p:nvPr/>
        </p:nvGraphicFramePr>
        <p:xfrm>
          <a:off x="1609215" y="1084121"/>
          <a:ext cx="3584950" cy="2131896"/>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12" name="Graphique 19"/>
          <p:cNvGraphicFramePr/>
          <p:nvPr/>
        </p:nvGraphicFramePr>
        <p:xfrm>
          <a:off x="1754843" y="3429000"/>
          <a:ext cx="4080354" cy="2999506"/>
        </p:xfrm>
        <a:graphic>
          <a:graphicData uri="http://schemas.openxmlformats.org/drawingml/2006/chart">
            <c:chart xmlns:c="http://schemas.openxmlformats.org/drawingml/2006/chart" xmlns:r="http://schemas.openxmlformats.org/officeDocument/2006/relationships" r:id="rId10"/>
          </a:graphicData>
        </a:graphic>
      </p:graphicFrame>
      <p:sp>
        <p:nvSpPr>
          <p:cNvPr id="13" name="ZoneTexte 21"/>
          <p:cNvSpPr txBox="1"/>
          <p:nvPr/>
        </p:nvSpPr>
        <p:spPr>
          <a:xfrm>
            <a:off x="1729331" y="644716"/>
            <a:ext cx="3539752" cy="400114"/>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2000" b="1" i="0" u="none" strike="noStrike" kern="1200" cap="none" spc="0" baseline="0">
                <a:solidFill>
                  <a:srgbClr val="FFC000"/>
                </a:solidFill>
                <a:uFillTx/>
                <a:latin typeface="Calibri"/>
              </a:rPr>
              <a:t>Répartition charges et produits </a:t>
            </a:r>
          </a:p>
        </p:txBody>
      </p:sp>
      <p:sp>
        <p:nvSpPr>
          <p:cNvPr id="14" name="Rectangle 22"/>
          <p:cNvSpPr/>
          <p:nvPr/>
        </p:nvSpPr>
        <p:spPr>
          <a:xfrm>
            <a:off x="5985881" y="619698"/>
            <a:ext cx="6096003" cy="400114"/>
          </a:xfrm>
          <a:prstGeom prst="rect">
            <a:avLst/>
          </a:prstGeom>
          <a:noFill/>
          <a:ln cap="flat">
            <a:no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2000" b="1" i="0" u="none" strike="noStrike" kern="1200" cap="none" spc="0" baseline="0">
                <a:solidFill>
                  <a:srgbClr val="FFC000"/>
                </a:solidFill>
                <a:uFillTx/>
                <a:latin typeface="Calibri"/>
              </a:rPr>
              <a:t>Soutiens financiers privés et institutionnels</a:t>
            </a:r>
          </a:p>
        </p:txBody>
      </p:sp>
      <p:sp>
        <p:nvSpPr>
          <p:cNvPr id="15" name="Rectangle 14"/>
          <p:cNvSpPr/>
          <p:nvPr/>
        </p:nvSpPr>
        <p:spPr>
          <a:xfrm>
            <a:off x="1675043" y="625065"/>
            <a:ext cx="3594040" cy="439405"/>
          </a:xfrm>
          <a:prstGeom prst="rect">
            <a:avLst/>
          </a:prstGeom>
          <a:noFill/>
          <a:ln w="12701" cap="flat">
            <a:solidFill>
              <a:srgbClr val="7F7F7F"/>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16" name="Rectangle 15"/>
          <p:cNvSpPr/>
          <p:nvPr/>
        </p:nvSpPr>
        <p:spPr>
          <a:xfrm>
            <a:off x="6436251" y="631566"/>
            <a:ext cx="5067485" cy="439405"/>
          </a:xfrm>
          <a:prstGeom prst="rect">
            <a:avLst/>
          </a:prstGeom>
          <a:noFill/>
          <a:ln w="12701" cap="flat">
            <a:solidFill>
              <a:srgbClr val="7F7F7F"/>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cxnSp>
        <p:nvCxnSpPr>
          <p:cNvPr id="17" name="Connecteur droit 17"/>
          <p:cNvCxnSpPr/>
          <p:nvPr/>
        </p:nvCxnSpPr>
        <p:spPr>
          <a:xfrm>
            <a:off x="6059491" y="1312831"/>
            <a:ext cx="0" cy="4429207"/>
          </a:xfrm>
          <a:prstGeom prst="straightConnector1">
            <a:avLst/>
          </a:prstGeom>
          <a:noFill/>
          <a:ln w="19046" cap="flat">
            <a:solidFill>
              <a:srgbClr val="7F7F7F"/>
            </a:solidFill>
            <a:prstDash val="solid"/>
            <a:miter/>
          </a:ln>
        </p:spPr>
      </p:cxnSp>
      <p:sp>
        <p:nvSpPr>
          <p:cNvPr id="18" name="Espace réservé du numéro de diapositive 17"/>
          <p:cNvSpPr txBox="1"/>
          <p:nvPr/>
        </p:nvSpPr>
        <p:spPr>
          <a:xfrm>
            <a:off x="9260083" y="6390951"/>
            <a:ext cx="2743200" cy="336672"/>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726C6FA-3B14-412F-B012-36A2893D0DE5}" type="slidenum">
              <a:t>33</a:t>
            </a:fld>
            <a:endParaRPr lang="fr-FR" sz="1200" b="0" i="0" u="none" strike="noStrike" kern="1200" cap="none" spc="0" baseline="0">
              <a:solidFill>
                <a:srgbClr val="000000"/>
              </a:solidFill>
              <a:uFillTx/>
              <a:latin typeface="Calibri"/>
            </a:endParaRPr>
          </a:p>
        </p:txBody>
      </p:sp>
      <p:sp>
        <p:nvSpPr>
          <p:cNvPr id="19" name="AutoShape 2" descr="RÃ©sultat de recherche d'images pour &quot;CGET LOGO&qu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20" name="Image 19"/>
          <p:cNvPicPr>
            <a:picLocks noChangeAspect="1"/>
          </p:cNvPicPr>
          <p:nvPr/>
        </p:nvPicPr>
        <p:blipFill>
          <a:blip r:embed="rId11"/>
          <a:stretch>
            <a:fillRect/>
          </a:stretch>
        </p:blipFill>
        <p:spPr>
          <a:xfrm>
            <a:off x="9704905" y="4153591"/>
            <a:ext cx="1345790" cy="720000"/>
          </a:xfrm>
          <a:prstGeom prst="rect">
            <a:avLst/>
          </a:prstGeom>
        </p:spPr>
      </p:pic>
    </p:spTree>
    <p:extLst>
      <p:ext uri="{BB962C8B-B14F-4D97-AF65-F5344CB8AC3E}">
        <p14:creationId xmlns:p14="http://schemas.microsoft.com/office/powerpoint/2010/main" val="4420075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idx="1"/>
          </p:nvPr>
        </p:nvSpPr>
        <p:spPr>
          <a:xfrm>
            <a:off x="354656" y="1671392"/>
            <a:ext cx="10515600" cy="4351338"/>
          </a:xfrm>
        </p:spPr>
        <p:txBody>
          <a:bodyPr>
            <a:normAutofit fontScale="97500"/>
          </a:bodyPr>
          <a:lstStyle/>
          <a:p>
            <a:pPr algn="ctr"/>
            <a:r>
              <a:rPr lang="fr-FR" b="1" dirty="0">
                <a:solidFill>
                  <a:srgbClr val="7030A0"/>
                </a:solidFill>
                <a:latin typeface="Verdana" panose="020B0604030504040204" pitchFamily="34" charset="0"/>
                <a:ea typeface="Verdana" panose="020B0604030504040204" pitchFamily="34" charset="0"/>
                <a:cs typeface="Verdana" panose="020B0604030504040204" pitchFamily="34" charset="0"/>
              </a:rPr>
              <a:t/>
            </a:r>
            <a:br>
              <a:rPr lang="fr-FR" b="1" dirty="0">
                <a:solidFill>
                  <a:srgbClr val="7030A0"/>
                </a:solidFill>
                <a:latin typeface="Verdana" panose="020B0604030504040204" pitchFamily="34" charset="0"/>
                <a:ea typeface="Verdana" panose="020B0604030504040204" pitchFamily="34" charset="0"/>
                <a:cs typeface="Verdana" panose="020B0604030504040204" pitchFamily="34" charset="0"/>
              </a:rPr>
            </a:br>
            <a:r>
              <a:rPr lang="fr-FR" b="1" dirty="0">
                <a:solidFill>
                  <a:srgbClr val="7030A0"/>
                </a:solidFill>
                <a:latin typeface="Verdana" panose="020B0604030504040204" pitchFamily="34" charset="0"/>
                <a:ea typeface="Verdana" panose="020B0604030504040204" pitchFamily="34" charset="0"/>
                <a:cs typeface="Verdana" panose="020B0604030504040204" pitchFamily="34" charset="0"/>
              </a:rPr>
              <a:t/>
            </a:r>
            <a:br>
              <a:rPr lang="fr-FR" b="1" dirty="0">
                <a:solidFill>
                  <a:srgbClr val="7030A0"/>
                </a:solidFill>
                <a:latin typeface="Verdana" panose="020B0604030504040204" pitchFamily="34" charset="0"/>
                <a:ea typeface="Verdana" panose="020B0604030504040204" pitchFamily="34" charset="0"/>
                <a:cs typeface="Verdana" panose="020B0604030504040204" pitchFamily="34" charset="0"/>
              </a:rPr>
            </a:br>
            <a:endParaRPr lang="fr-FR" sz="6200" b="1" dirty="0">
              <a:solidFill>
                <a:srgbClr val="7030A0"/>
              </a:solidFill>
              <a:latin typeface="Verdana" panose="020B0604030504040204" pitchFamily="34" charset="0"/>
              <a:ea typeface="Verdana" panose="020B0604030504040204" pitchFamily="34" charset="0"/>
              <a:cs typeface="Verdana" panose="020B0604030504040204" pitchFamily="34" charset="0"/>
            </a:endParaRPr>
          </a:p>
        </p:txBody>
      </p:sp>
      <p:sp>
        <p:nvSpPr>
          <p:cNvPr id="6" name="Titre 1"/>
          <p:cNvSpPr txBox="1">
            <a:spLocks noGrp="1"/>
          </p:cNvSpPr>
          <p:nvPr>
            <p:ph type="title"/>
          </p:nvPr>
        </p:nvSpPr>
        <p:spPr>
          <a:xfrm>
            <a:off x="394214" y="-296119"/>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Présentation de l’association</a:t>
            </a:r>
          </a:p>
        </p:txBody>
      </p:sp>
      <p:sp>
        <p:nvSpPr>
          <p:cNvPr id="7" name="Rectangle 6"/>
          <p:cNvSpPr/>
          <p:nvPr/>
        </p:nvSpPr>
        <p:spPr>
          <a:xfrm>
            <a:off x="354656" y="1029444"/>
            <a:ext cx="2742228" cy="485111"/>
          </a:xfrm>
          <a:prstGeom prst="rect">
            <a:avLst/>
          </a:prstGeom>
          <a:solidFill>
            <a:schemeClr val="accent4"/>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dirty="0">
                <a:solidFill>
                  <a:prstClr val="white"/>
                </a:solidFill>
                <a:latin typeface="Verdana"/>
              </a:rPr>
              <a:t>L’équipe de permanents</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cxnSp>
        <p:nvCxnSpPr>
          <p:cNvPr id="8" name="Connecteur droit 7"/>
          <p:cNvCxnSpPr/>
          <p:nvPr/>
        </p:nvCxnSpPr>
        <p:spPr>
          <a:xfrm>
            <a:off x="354656" y="889862"/>
            <a:ext cx="11344285"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430923" y="1768303"/>
            <a:ext cx="6747643" cy="3893374"/>
          </a:xfrm>
          <a:prstGeom prst="rect">
            <a:avLst/>
          </a:prstGeom>
        </p:spPr>
        <p:txBody>
          <a:bodyPr wrap="square">
            <a:spAutoFit/>
          </a:bodyPr>
          <a:lstStyle/>
          <a:p>
            <a:pPr algn="just">
              <a:spcAft>
                <a:spcPts val="0"/>
              </a:spcAft>
            </a:pPr>
            <a:r>
              <a:rPr lang="fr-FR" sz="1300" b="1" dirty="0">
                <a:latin typeface="Verdana" panose="020B0604030504040204" pitchFamily="34" charset="0"/>
                <a:ea typeface="Verdana" panose="020B0604030504040204" pitchFamily="34" charset="0"/>
                <a:cs typeface="Verdana" panose="020B0604030504040204" pitchFamily="34" charset="0"/>
              </a:rPr>
              <a:t>Directeur :</a:t>
            </a:r>
          </a:p>
          <a:p>
            <a:pPr algn="just">
              <a:spcAft>
                <a:spcPts val="0"/>
              </a:spcAft>
            </a:pPr>
            <a:r>
              <a:rPr lang="fr-FR" sz="1300" b="1" dirty="0">
                <a:latin typeface="Verdana" panose="020B0604030504040204" pitchFamily="34" charset="0"/>
                <a:ea typeface="Verdana" panose="020B0604030504040204" pitchFamily="34" charset="0"/>
                <a:cs typeface="Verdana" panose="020B0604030504040204" pitchFamily="34" charset="0"/>
              </a:rPr>
              <a:t>Sylvain LOPERA</a:t>
            </a:r>
            <a:r>
              <a:rPr lang="fr-FR" sz="1300" dirty="0">
                <a:latin typeface="Verdana" panose="020B0604030504040204" pitchFamily="34" charset="0"/>
                <a:ea typeface="Verdana" panose="020B0604030504040204" pitchFamily="34" charset="0"/>
                <a:cs typeface="Verdana" panose="020B0604030504040204" pitchFamily="34" charset="0"/>
              </a:rPr>
              <a:t> (CDI/DEJEPS)</a:t>
            </a:r>
          </a:p>
          <a:p>
            <a:pPr marL="449580" algn="just">
              <a:spcAft>
                <a:spcPts val="0"/>
              </a:spcAft>
            </a:pPr>
            <a:r>
              <a:rPr lang="fr-FR" sz="1300" dirty="0">
                <a:latin typeface="Verdana" panose="020B0604030504040204" pitchFamily="34" charset="0"/>
                <a:ea typeface="Verdana" panose="020B0604030504040204" pitchFamily="34" charset="0"/>
                <a:cs typeface="Verdana" panose="020B0604030504040204" pitchFamily="34" charset="0"/>
              </a:rPr>
              <a:t>ancienneté : </a:t>
            </a:r>
            <a:r>
              <a:rPr lang="fr-FR" sz="1300" dirty="0" smtClean="0">
                <a:latin typeface="Verdana" panose="020B0604030504040204" pitchFamily="34" charset="0"/>
                <a:ea typeface="Verdana" panose="020B0604030504040204" pitchFamily="34" charset="0"/>
                <a:cs typeface="Verdana" panose="020B0604030504040204" pitchFamily="34" charset="0"/>
              </a:rPr>
              <a:t>17 ans</a:t>
            </a:r>
            <a:endParaRPr lang="fr-FR" sz="1300"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sz="1300" b="1" dirty="0">
                <a:latin typeface="Verdana" panose="020B0604030504040204" pitchFamily="34" charset="0"/>
                <a:ea typeface="Verdana" panose="020B0604030504040204" pitchFamily="34" charset="0"/>
                <a:cs typeface="Verdana" panose="020B0604030504040204" pitchFamily="34" charset="0"/>
              </a:rPr>
              <a:t> </a:t>
            </a:r>
            <a:endParaRPr lang="fr-FR" sz="1300"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sz="1300" b="1" dirty="0">
                <a:latin typeface="Verdana" panose="020B0604030504040204" pitchFamily="34" charset="0"/>
                <a:ea typeface="Verdana" panose="020B0604030504040204" pitchFamily="34" charset="0"/>
                <a:cs typeface="Verdana" panose="020B0604030504040204" pitchFamily="34" charset="0"/>
              </a:rPr>
              <a:t>Animateurs :</a:t>
            </a:r>
            <a:endParaRPr lang="fr-FR" sz="1300"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sz="1300" b="1" dirty="0">
                <a:latin typeface="Verdana" panose="020B0604030504040204" pitchFamily="34" charset="0"/>
                <a:ea typeface="Verdana" panose="020B0604030504040204" pitchFamily="34" charset="0"/>
                <a:cs typeface="Verdana" panose="020B0604030504040204" pitchFamily="34" charset="0"/>
              </a:rPr>
              <a:t> </a:t>
            </a:r>
            <a:endParaRPr lang="fr-FR" sz="1300" dirty="0">
              <a:latin typeface="Verdana" panose="020B0604030504040204" pitchFamily="34" charset="0"/>
              <a:ea typeface="Verdana" panose="020B0604030504040204" pitchFamily="34" charset="0"/>
              <a:cs typeface="Verdana" panose="020B0604030504040204" pitchFamily="34" charset="0"/>
            </a:endParaRPr>
          </a:p>
          <a:p>
            <a:pPr marL="449580" algn="just">
              <a:spcAft>
                <a:spcPts val="0"/>
              </a:spcAft>
            </a:pPr>
            <a:r>
              <a:rPr lang="fr-FR" sz="1300" b="1" dirty="0" err="1" smtClean="0">
                <a:latin typeface="Verdana" panose="020B0604030504040204" pitchFamily="34" charset="0"/>
                <a:ea typeface="Verdana" panose="020B0604030504040204" pitchFamily="34" charset="0"/>
                <a:cs typeface="Verdana" panose="020B0604030504040204" pitchFamily="34" charset="0"/>
              </a:rPr>
              <a:t>Mélody</a:t>
            </a:r>
            <a:r>
              <a:rPr lang="fr-FR" sz="1300" b="1" dirty="0" smtClean="0">
                <a:latin typeface="Verdana" panose="020B0604030504040204" pitchFamily="34" charset="0"/>
                <a:ea typeface="Verdana" panose="020B0604030504040204" pitchFamily="34" charset="0"/>
                <a:cs typeface="Verdana" panose="020B0604030504040204" pitchFamily="34" charset="0"/>
              </a:rPr>
              <a:t> </a:t>
            </a:r>
            <a:r>
              <a:rPr lang="fr-FR" sz="1300" b="1" dirty="0">
                <a:latin typeface="Verdana" panose="020B0604030504040204" pitchFamily="34" charset="0"/>
                <a:ea typeface="Verdana" panose="020B0604030504040204" pitchFamily="34" charset="0"/>
                <a:cs typeface="Verdana" panose="020B0604030504040204" pitchFamily="34" charset="0"/>
              </a:rPr>
              <a:t>BOUSSUGE EFFRAY</a:t>
            </a:r>
            <a:r>
              <a:rPr lang="fr-FR" sz="1300" dirty="0">
                <a:latin typeface="Verdana" panose="020B0604030504040204" pitchFamily="34" charset="0"/>
                <a:ea typeface="Verdana" panose="020B0604030504040204" pitchFamily="34" charset="0"/>
                <a:cs typeface="Verdana" panose="020B0604030504040204" pitchFamily="34" charset="0"/>
              </a:rPr>
              <a:t> (CDI/BEPJEPS)</a:t>
            </a:r>
          </a:p>
          <a:p>
            <a:pPr marL="449580" algn="just">
              <a:spcAft>
                <a:spcPts val="0"/>
              </a:spcAft>
            </a:pPr>
            <a:r>
              <a:rPr lang="fr-FR" sz="1300" dirty="0">
                <a:latin typeface="Verdana" panose="020B0604030504040204" pitchFamily="34" charset="0"/>
                <a:ea typeface="Verdana" panose="020B0604030504040204" pitchFamily="34" charset="0"/>
                <a:cs typeface="Verdana" panose="020B0604030504040204" pitchFamily="34" charset="0"/>
              </a:rPr>
              <a:t>Animatrice </a:t>
            </a:r>
          </a:p>
          <a:p>
            <a:pPr marL="449580" algn="just">
              <a:spcAft>
                <a:spcPts val="0"/>
              </a:spcAft>
            </a:pPr>
            <a:r>
              <a:rPr lang="fr-FR" sz="1300" b="1" dirty="0">
                <a:latin typeface="Verdana" panose="020B0604030504040204" pitchFamily="34" charset="0"/>
                <a:ea typeface="Verdana" panose="020B0604030504040204" pitchFamily="34" charset="0"/>
                <a:cs typeface="Verdana" panose="020B0604030504040204" pitchFamily="34" charset="0"/>
              </a:rPr>
              <a:t>*</a:t>
            </a:r>
            <a:r>
              <a:rPr lang="fr-FR" sz="1300" dirty="0">
                <a:latin typeface="Verdana" panose="020B0604030504040204" pitchFamily="34" charset="0"/>
                <a:ea typeface="Verdana" panose="020B0604030504040204" pitchFamily="34" charset="0"/>
                <a:cs typeface="Verdana" panose="020B0604030504040204" pitchFamily="34" charset="0"/>
              </a:rPr>
              <a:t>Référente Accompagnement scolaire et actions familles</a:t>
            </a:r>
          </a:p>
          <a:p>
            <a:pPr marL="449580" algn="just">
              <a:spcAft>
                <a:spcPts val="0"/>
              </a:spcAft>
            </a:pPr>
            <a:r>
              <a:rPr lang="fr-FR" sz="1300" dirty="0">
                <a:latin typeface="Verdana" panose="020B0604030504040204" pitchFamily="34" charset="0"/>
                <a:ea typeface="Verdana" panose="020B0604030504040204" pitchFamily="34" charset="0"/>
                <a:cs typeface="Verdana" panose="020B0604030504040204" pitchFamily="34" charset="0"/>
              </a:rPr>
              <a:t>ancienneté : </a:t>
            </a:r>
            <a:r>
              <a:rPr lang="fr-FR" sz="1300" dirty="0" smtClean="0">
                <a:latin typeface="Verdana" panose="020B0604030504040204" pitchFamily="34" charset="0"/>
                <a:ea typeface="Verdana" panose="020B0604030504040204" pitchFamily="34" charset="0"/>
                <a:cs typeface="Verdana" panose="020B0604030504040204" pitchFamily="34" charset="0"/>
              </a:rPr>
              <a:t>10 ans (jusqu’au 31 Juillet 2018)</a:t>
            </a:r>
            <a:endParaRPr lang="fr-FR" sz="1300" dirty="0">
              <a:latin typeface="Verdana" panose="020B0604030504040204" pitchFamily="34" charset="0"/>
              <a:ea typeface="Verdana" panose="020B0604030504040204" pitchFamily="34" charset="0"/>
              <a:cs typeface="Verdana" panose="020B0604030504040204" pitchFamily="34" charset="0"/>
            </a:endParaRPr>
          </a:p>
          <a:p>
            <a:pPr marL="449580" algn="just">
              <a:spcAft>
                <a:spcPts val="0"/>
              </a:spcAft>
            </a:pPr>
            <a:r>
              <a:rPr lang="fr-FR" sz="1300" b="1" dirty="0">
                <a:latin typeface="Verdana" panose="020B0604030504040204" pitchFamily="34" charset="0"/>
                <a:ea typeface="Verdana" panose="020B0604030504040204" pitchFamily="34" charset="0"/>
                <a:cs typeface="Verdana" panose="020B0604030504040204" pitchFamily="34" charset="0"/>
              </a:rPr>
              <a:t> </a:t>
            </a:r>
            <a:endParaRPr lang="fr-FR" sz="1300" dirty="0">
              <a:latin typeface="Verdana" panose="020B0604030504040204" pitchFamily="34" charset="0"/>
              <a:ea typeface="Verdana" panose="020B0604030504040204" pitchFamily="34" charset="0"/>
              <a:cs typeface="Verdana" panose="020B0604030504040204" pitchFamily="34" charset="0"/>
            </a:endParaRPr>
          </a:p>
          <a:p>
            <a:pPr marL="449580" algn="just">
              <a:spcAft>
                <a:spcPts val="0"/>
              </a:spcAft>
            </a:pPr>
            <a:r>
              <a:rPr lang="fr-FR" sz="1300" b="1" dirty="0">
                <a:latin typeface="Verdana" panose="020B0604030504040204" pitchFamily="34" charset="0"/>
                <a:ea typeface="Verdana" panose="020B0604030504040204" pitchFamily="34" charset="0"/>
                <a:cs typeface="Verdana" panose="020B0604030504040204" pitchFamily="34" charset="0"/>
              </a:rPr>
              <a:t> </a:t>
            </a:r>
            <a:r>
              <a:rPr lang="fr-FR" sz="1300" b="1" dirty="0" err="1">
                <a:latin typeface="Verdana" panose="020B0604030504040204" pitchFamily="34" charset="0"/>
                <a:ea typeface="Verdana" panose="020B0604030504040204" pitchFamily="34" charset="0"/>
                <a:cs typeface="Verdana" panose="020B0604030504040204" pitchFamily="34" charset="0"/>
              </a:rPr>
              <a:t>Fatou</a:t>
            </a:r>
            <a:r>
              <a:rPr lang="fr-FR" sz="1300" b="1" dirty="0">
                <a:latin typeface="Verdana" panose="020B0604030504040204" pitchFamily="34" charset="0"/>
                <a:ea typeface="Verdana" panose="020B0604030504040204" pitchFamily="34" charset="0"/>
                <a:cs typeface="Verdana" panose="020B0604030504040204" pitchFamily="34" charset="0"/>
              </a:rPr>
              <a:t> GUINDO ( CDI/BEPJEPS)</a:t>
            </a:r>
          </a:p>
          <a:p>
            <a:pPr marL="449580" algn="just">
              <a:spcAft>
                <a:spcPts val="0"/>
              </a:spcAft>
            </a:pPr>
            <a:r>
              <a:rPr lang="fr-FR" sz="1300" dirty="0">
                <a:latin typeface="Verdana" panose="020B0604030504040204" pitchFamily="34" charset="0"/>
                <a:ea typeface="Verdana" panose="020B0604030504040204" pitchFamily="34" charset="0"/>
                <a:cs typeface="Verdana" panose="020B0604030504040204" pitchFamily="34" charset="0"/>
              </a:rPr>
              <a:t>*Référente </a:t>
            </a:r>
            <a:r>
              <a:rPr lang="fr-FR" sz="1300" dirty="0" smtClean="0">
                <a:latin typeface="Verdana" panose="020B0604030504040204" pitchFamily="34" charset="0"/>
                <a:ea typeface="Verdana" panose="020B0604030504040204" pitchFamily="34" charset="0"/>
                <a:cs typeface="Verdana" panose="020B0604030504040204" pitchFamily="34" charset="0"/>
              </a:rPr>
              <a:t>Loisirs et projets jeunes </a:t>
            </a:r>
          </a:p>
          <a:p>
            <a:pPr marL="449580" algn="just"/>
            <a:r>
              <a:rPr lang="fr-FR" sz="1300" dirty="0">
                <a:latin typeface="Verdana" panose="020B0604030504040204" pitchFamily="34" charset="0"/>
                <a:ea typeface="Verdana" panose="020B0604030504040204" pitchFamily="34" charset="0"/>
                <a:cs typeface="Verdana" panose="020B0604030504040204" pitchFamily="34" charset="0"/>
              </a:rPr>
              <a:t> ancienneté : 2</a:t>
            </a:r>
            <a:r>
              <a:rPr lang="fr-FR" sz="1300" dirty="0" smtClean="0">
                <a:latin typeface="Verdana" panose="020B0604030504040204" pitchFamily="34" charset="0"/>
                <a:ea typeface="Verdana" panose="020B0604030504040204" pitchFamily="34" charset="0"/>
                <a:cs typeface="Verdana" panose="020B0604030504040204" pitchFamily="34" charset="0"/>
              </a:rPr>
              <a:t> ans</a:t>
            </a:r>
            <a:endParaRPr lang="fr-FR" sz="1300" dirty="0">
              <a:latin typeface="Verdana" panose="020B0604030504040204" pitchFamily="34" charset="0"/>
              <a:ea typeface="Verdana" panose="020B0604030504040204" pitchFamily="34" charset="0"/>
              <a:cs typeface="Verdana" panose="020B0604030504040204" pitchFamily="34" charset="0"/>
            </a:endParaRPr>
          </a:p>
          <a:p>
            <a:pPr marL="449580" algn="just">
              <a:spcAft>
                <a:spcPts val="0"/>
              </a:spcAft>
            </a:pPr>
            <a:endParaRPr lang="fr-FR" sz="1300" dirty="0" smtClean="0">
              <a:latin typeface="Verdana" panose="020B0604030504040204" pitchFamily="34" charset="0"/>
              <a:ea typeface="Verdana" panose="020B0604030504040204" pitchFamily="34" charset="0"/>
              <a:cs typeface="Verdana" panose="020B0604030504040204" pitchFamily="34" charset="0"/>
            </a:endParaRPr>
          </a:p>
          <a:p>
            <a:pPr marL="449580" algn="just">
              <a:spcAft>
                <a:spcPts val="0"/>
              </a:spcAft>
            </a:pPr>
            <a:r>
              <a:rPr lang="fr-FR" sz="1300" b="1" dirty="0" smtClean="0">
                <a:latin typeface="Verdana" panose="020B0604030504040204" pitchFamily="34" charset="0"/>
                <a:ea typeface="Verdana" panose="020B0604030504040204" pitchFamily="34" charset="0"/>
                <a:cs typeface="Verdana" panose="020B0604030504040204" pitchFamily="34" charset="0"/>
              </a:rPr>
              <a:t>DAPIEDADE PHILIPPE</a:t>
            </a:r>
            <a:r>
              <a:rPr lang="fr-FR" sz="1300" dirty="0" smtClean="0">
                <a:latin typeface="Verdana" panose="020B0604030504040204" pitchFamily="34" charset="0"/>
                <a:ea typeface="Verdana" panose="020B0604030504040204" pitchFamily="34" charset="0"/>
                <a:cs typeface="Verdana" panose="020B0604030504040204" pitchFamily="34" charset="0"/>
              </a:rPr>
              <a:t>  </a:t>
            </a:r>
            <a:r>
              <a:rPr lang="fr-FR" sz="1300" i="1" dirty="0" smtClean="0">
                <a:latin typeface="Verdana" panose="020B0604030504040204" pitchFamily="34" charset="0"/>
                <a:ea typeface="Verdana" panose="020B0604030504040204" pitchFamily="34" charset="0"/>
                <a:cs typeface="Verdana" panose="020B0604030504040204" pitchFamily="34" charset="0"/>
              </a:rPr>
              <a:t>(du 22 janvier AU 23 février 2018)</a:t>
            </a:r>
          </a:p>
          <a:p>
            <a:pPr marL="449580" algn="just">
              <a:spcAft>
                <a:spcPts val="0"/>
              </a:spcAft>
            </a:pPr>
            <a:r>
              <a:rPr lang="fr-FR" sz="1300" b="1" dirty="0" smtClean="0">
                <a:latin typeface="Verdana" panose="020B0604030504040204" pitchFamily="34" charset="0"/>
                <a:ea typeface="Verdana" panose="020B0604030504040204" pitchFamily="34" charset="0"/>
                <a:cs typeface="Verdana" panose="020B0604030504040204" pitchFamily="34" charset="0"/>
              </a:rPr>
              <a:t>KATHAINI ZAKARRYA </a:t>
            </a:r>
            <a:r>
              <a:rPr lang="fr-FR" sz="1300" i="1" dirty="0" smtClean="0">
                <a:latin typeface="Verdana" panose="020B0604030504040204" pitchFamily="34" charset="0"/>
                <a:ea typeface="Verdana" panose="020B0604030504040204" pitchFamily="34" charset="0"/>
                <a:cs typeface="Verdana" panose="020B0604030504040204" pitchFamily="34" charset="0"/>
              </a:rPr>
              <a:t>(du 17 octobre au 5 décembre 2018)</a:t>
            </a:r>
            <a:endParaRPr lang="fr-FR" sz="1300" i="1"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sz="1300" dirty="0">
                <a:latin typeface="Verdana" panose="020B0604030504040204" pitchFamily="34" charset="0"/>
                <a:ea typeface="Verdana" panose="020B0604030504040204" pitchFamily="34" charset="0"/>
                <a:cs typeface="Verdana" panose="020B0604030504040204" pitchFamily="34" charset="0"/>
              </a:rPr>
              <a:t> </a:t>
            </a:r>
          </a:p>
          <a:p>
            <a:pPr algn="just">
              <a:spcAft>
                <a:spcPts val="0"/>
              </a:spcAft>
            </a:pPr>
            <a:r>
              <a:rPr lang="fr-FR" sz="1300" b="1" i="1" dirty="0">
                <a:latin typeface="Verdana" panose="020B0604030504040204" pitchFamily="34" charset="0"/>
                <a:ea typeface="Verdana" panose="020B0604030504040204" pitchFamily="34" charset="0"/>
                <a:cs typeface="Verdana" panose="020B0604030504040204" pitchFamily="34" charset="0"/>
              </a:rPr>
              <a:t>Convention collective de l’animation socioculturelle 88</a:t>
            </a:r>
            <a:endParaRPr lang="fr-FR" sz="1300" b="1" i="1" dirty="0">
              <a:effectLst/>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041993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idx="1"/>
          </p:nvPr>
        </p:nvSpPr>
        <p:spPr>
          <a:xfrm>
            <a:off x="354656" y="1671392"/>
            <a:ext cx="10515600" cy="4351338"/>
          </a:xfrm>
        </p:spPr>
        <p:txBody>
          <a:bodyPr>
            <a:normAutofit fontScale="97500"/>
          </a:bodyPr>
          <a:lstStyle/>
          <a:p>
            <a:pPr algn="ctr"/>
            <a:r>
              <a:rPr lang="fr-FR" b="1" dirty="0">
                <a:solidFill>
                  <a:srgbClr val="7030A0"/>
                </a:solidFill>
                <a:latin typeface="Verdana" panose="020B0604030504040204" pitchFamily="34" charset="0"/>
                <a:ea typeface="Verdana" panose="020B0604030504040204" pitchFamily="34" charset="0"/>
                <a:cs typeface="Verdana" panose="020B0604030504040204" pitchFamily="34" charset="0"/>
              </a:rPr>
              <a:t/>
            </a:r>
            <a:br>
              <a:rPr lang="fr-FR" b="1" dirty="0">
                <a:solidFill>
                  <a:srgbClr val="7030A0"/>
                </a:solidFill>
                <a:latin typeface="Verdana" panose="020B0604030504040204" pitchFamily="34" charset="0"/>
                <a:ea typeface="Verdana" panose="020B0604030504040204" pitchFamily="34" charset="0"/>
                <a:cs typeface="Verdana" panose="020B0604030504040204" pitchFamily="34" charset="0"/>
              </a:rPr>
            </a:br>
            <a:r>
              <a:rPr lang="fr-FR" b="1" dirty="0">
                <a:solidFill>
                  <a:srgbClr val="7030A0"/>
                </a:solidFill>
                <a:latin typeface="Verdana" panose="020B0604030504040204" pitchFamily="34" charset="0"/>
                <a:ea typeface="Verdana" panose="020B0604030504040204" pitchFamily="34" charset="0"/>
                <a:cs typeface="Verdana" panose="020B0604030504040204" pitchFamily="34" charset="0"/>
              </a:rPr>
              <a:t/>
            </a:r>
            <a:br>
              <a:rPr lang="fr-FR" b="1" dirty="0">
                <a:solidFill>
                  <a:srgbClr val="7030A0"/>
                </a:solidFill>
                <a:latin typeface="Verdana" panose="020B0604030504040204" pitchFamily="34" charset="0"/>
                <a:ea typeface="Verdana" panose="020B0604030504040204" pitchFamily="34" charset="0"/>
                <a:cs typeface="Verdana" panose="020B0604030504040204" pitchFamily="34" charset="0"/>
              </a:rPr>
            </a:br>
            <a:endParaRPr lang="fr-FR" sz="6200" b="1" dirty="0">
              <a:solidFill>
                <a:srgbClr val="7030A0"/>
              </a:solidFill>
              <a:latin typeface="Verdana" panose="020B0604030504040204" pitchFamily="34" charset="0"/>
              <a:ea typeface="Verdana" panose="020B0604030504040204" pitchFamily="34" charset="0"/>
              <a:cs typeface="Verdana" panose="020B0604030504040204" pitchFamily="34" charset="0"/>
            </a:endParaRPr>
          </a:p>
        </p:txBody>
      </p:sp>
      <p:sp>
        <p:nvSpPr>
          <p:cNvPr id="6" name="Titre 1"/>
          <p:cNvSpPr txBox="1">
            <a:spLocks noGrp="1"/>
          </p:cNvSpPr>
          <p:nvPr>
            <p:ph type="title"/>
          </p:nvPr>
        </p:nvSpPr>
        <p:spPr>
          <a:xfrm>
            <a:off x="394214" y="-296119"/>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Présentation de l’association</a:t>
            </a:r>
          </a:p>
        </p:txBody>
      </p:sp>
      <p:sp>
        <p:nvSpPr>
          <p:cNvPr id="7" name="Rectangle 6"/>
          <p:cNvSpPr/>
          <p:nvPr/>
        </p:nvSpPr>
        <p:spPr>
          <a:xfrm>
            <a:off x="346030" y="1046700"/>
            <a:ext cx="2612830" cy="485111"/>
          </a:xfrm>
          <a:prstGeom prst="rect">
            <a:avLst/>
          </a:prstGeom>
          <a:solidFill>
            <a:schemeClr val="accent4"/>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noProof="0" dirty="0">
                <a:solidFill>
                  <a:prstClr val="white"/>
                </a:solidFill>
                <a:latin typeface="Verdana"/>
              </a:rPr>
              <a:t>Statuts de l’association</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cxnSp>
        <p:nvCxnSpPr>
          <p:cNvPr id="8" name="Connecteur droit 7"/>
          <p:cNvCxnSpPr/>
          <p:nvPr/>
        </p:nvCxnSpPr>
        <p:spPr>
          <a:xfrm>
            <a:off x="354656" y="889862"/>
            <a:ext cx="11344285"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430923" y="1768303"/>
            <a:ext cx="6747643" cy="292388"/>
          </a:xfrm>
          <a:prstGeom prst="rect">
            <a:avLst/>
          </a:prstGeom>
        </p:spPr>
        <p:txBody>
          <a:bodyPr wrap="square">
            <a:spAutoFit/>
          </a:bodyPr>
          <a:lstStyle/>
          <a:p>
            <a:pPr algn="just">
              <a:spcAft>
                <a:spcPts val="0"/>
              </a:spcAft>
            </a:pPr>
            <a:endParaRPr lang="fr-FR" sz="1300" dirty="0">
              <a:latin typeface="Verdana" panose="020B0604030504040204" pitchFamily="34" charset="0"/>
              <a:ea typeface="Verdana" panose="020B0604030504040204" pitchFamily="34" charset="0"/>
              <a:cs typeface="Verdana" panose="020B0604030504040204" pitchFamily="34" charset="0"/>
            </a:endParaRPr>
          </a:p>
        </p:txBody>
      </p:sp>
      <p:sp>
        <p:nvSpPr>
          <p:cNvPr id="9" name="Rectangle 8"/>
          <p:cNvSpPr/>
          <p:nvPr/>
        </p:nvSpPr>
        <p:spPr>
          <a:xfrm>
            <a:off x="430923" y="1768303"/>
            <a:ext cx="11403725" cy="4693593"/>
          </a:xfrm>
          <a:prstGeom prst="rect">
            <a:avLst/>
          </a:prstGeom>
        </p:spPr>
        <p:txBody>
          <a:bodyPr wrap="square">
            <a:spAutoFit/>
          </a:bodyPr>
          <a:lstStyle/>
          <a:p>
            <a:r>
              <a:rPr lang="fr-FR" sz="1300" i="1" dirty="0">
                <a:latin typeface="Verdana" panose="020B0604030504040204" pitchFamily="34" charset="0"/>
                <a:ea typeface="Verdana" panose="020B0604030504040204" pitchFamily="34" charset="0"/>
                <a:cs typeface="Verdana" panose="020B0604030504040204" pitchFamily="34" charset="0"/>
              </a:rPr>
              <a:t>STATUTS – Validé à l’Assemblée Générale extraordinaire du </a:t>
            </a:r>
            <a:r>
              <a:rPr lang="fr-FR" sz="1300" i="1" dirty="0" smtClean="0">
                <a:latin typeface="Verdana" panose="020B0604030504040204" pitchFamily="34" charset="0"/>
                <a:ea typeface="Verdana" panose="020B0604030504040204" pitchFamily="34" charset="0"/>
                <a:cs typeface="Verdana" panose="020B0604030504040204" pitchFamily="34" charset="0"/>
              </a:rPr>
              <a:t>31/12/2004</a:t>
            </a:r>
            <a:endParaRPr lang="fr-FR" sz="1300" i="1" dirty="0">
              <a:latin typeface="Verdana" panose="020B0604030504040204" pitchFamily="34" charset="0"/>
              <a:ea typeface="Verdana" panose="020B0604030504040204" pitchFamily="34" charset="0"/>
              <a:cs typeface="Verdana" panose="020B0604030504040204" pitchFamily="34" charset="0"/>
            </a:endParaRPr>
          </a:p>
          <a:p>
            <a:endParaRPr lang="fr-FR" sz="1300" b="1" u="sng" dirty="0">
              <a:latin typeface="Verdana" panose="020B0604030504040204" pitchFamily="34" charset="0"/>
              <a:ea typeface="Verdana" panose="020B0604030504040204" pitchFamily="34" charset="0"/>
              <a:cs typeface="Verdana" panose="020B0604030504040204" pitchFamily="34" charset="0"/>
            </a:endParaRPr>
          </a:p>
          <a:p>
            <a:pPr>
              <a:lnSpc>
                <a:spcPct val="150000"/>
              </a:lnSpc>
            </a:pPr>
            <a:r>
              <a:rPr lang="fr-FR" sz="1300" b="1" u="sng" dirty="0">
                <a:latin typeface="Verdana" panose="020B0604030504040204" pitchFamily="34" charset="0"/>
                <a:ea typeface="Verdana" panose="020B0604030504040204" pitchFamily="34" charset="0"/>
                <a:cs typeface="Verdana" panose="020B0604030504040204" pitchFamily="34" charset="0"/>
              </a:rPr>
              <a:t>Article 1</a:t>
            </a:r>
            <a:r>
              <a:rPr lang="fr-FR" sz="1300" b="1" u="sng" baseline="30000" dirty="0">
                <a:latin typeface="Verdana" panose="020B0604030504040204" pitchFamily="34" charset="0"/>
                <a:ea typeface="Verdana" panose="020B0604030504040204" pitchFamily="34" charset="0"/>
                <a:cs typeface="Verdana" panose="020B0604030504040204" pitchFamily="34" charset="0"/>
              </a:rPr>
              <a:t>er</a:t>
            </a:r>
            <a:r>
              <a:rPr lang="fr-FR" sz="1300" b="1" baseline="30000" dirty="0">
                <a:latin typeface="Verdana" panose="020B0604030504040204" pitchFamily="34" charset="0"/>
                <a:ea typeface="Verdana" panose="020B0604030504040204" pitchFamily="34" charset="0"/>
                <a:cs typeface="Verdana" panose="020B0604030504040204" pitchFamily="34" charset="0"/>
              </a:rPr>
              <a:t>:</a:t>
            </a:r>
            <a:endParaRPr lang="fr-FR" sz="1300" b="1" dirty="0">
              <a:latin typeface="Verdana" panose="020B0604030504040204" pitchFamily="34" charset="0"/>
              <a:ea typeface="Verdana" panose="020B0604030504040204" pitchFamily="34" charset="0"/>
              <a:cs typeface="Verdana" panose="020B0604030504040204" pitchFamily="34" charset="0"/>
            </a:endParaRPr>
          </a:p>
          <a:p>
            <a:r>
              <a:rPr lang="fr-FR" sz="1300" dirty="0">
                <a:latin typeface="Verdana" panose="020B0604030504040204" pitchFamily="34" charset="0"/>
                <a:ea typeface="Verdana" panose="020B0604030504040204" pitchFamily="34" charset="0"/>
                <a:cs typeface="Verdana" panose="020B0604030504040204" pitchFamily="34" charset="0"/>
              </a:rPr>
              <a:t>Il est fondé, le 15 mars 1987, entre les adhérents aux présents statuts (modifiés par les assemblées générales extraordinaires du 3 octobre 1991, du 7 juin 1993 et du 13 décembre 2004), une association, régie par la loi du premier juillet 1901 et le décret du 16 août 1901, ayant pour titre : Association pour le Dialogue et l’Orientation Scolaire ou abrégé : A.D.O.S.</a:t>
            </a:r>
          </a:p>
          <a:p>
            <a:pPr>
              <a:lnSpc>
                <a:spcPct val="150000"/>
              </a:lnSpc>
            </a:pPr>
            <a:r>
              <a:rPr lang="fr-FR" sz="1300" b="1" u="sng" dirty="0">
                <a:latin typeface="Verdana" panose="020B0604030504040204" pitchFamily="34" charset="0"/>
                <a:ea typeface="Verdana" panose="020B0604030504040204" pitchFamily="34" charset="0"/>
                <a:cs typeface="Verdana" panose="020B0604030504040204" pitchFamily="34" charset="0"/>
              </a:rPr>
              <a:t>Article 2</a:t>
            </a:r>
            <a:r>
              <a:rPr lang="fr-FR" sz="1300" b="1" dirty="0">
                <a:latin typeface="Verdana" panose="020B0604030504040204" pitchFamily="34" charset="0"/>
                <a:ea typeface="Verdana" panose="020B0604030504040204" pitchFamily="34" charset="0"/>
                <a:cs typeface="Verdana" panose="020B0604030504040204" pitchFamily="34" charset="0"/>
              </a:rPr>
              <a:t> :</a:t>
            </a:r>
          </a:p>
          <a:p>
            <a:r>
              <a:rPr lang="fr-FR" sz="1300" dirty="0">
                <a:latin typeface="Verdana" panose="020B0604030504040204" pitchFamily="34" charset="0"/>
                <a:ea typeface="Verdana" panose="020B0604030504040204" pitchFamily="34" charset="0"/>
                <a:cs typeface="Verdana" panose="020B0604030504040204" pitchFamily="34" charset="0"/>
              </a:rPr>
              <a:t>Cette association a pour but  d’offrir aux jeunes du quartier la Goutte d’Or un accompagnement dans leur scolarité ainsi qu’un cadre et des activités destinées à développer leur autonomie et à susciter leur responsabilisation.</a:t>
            </a:r>
          </a:p>
          <a:p>
            <a:pPr>
              <a:lnSpc>
                <a:spcPct val="150000"/>
              </a:lnSpc>
            </a:pPr>
            <a:r>
              <a:rPr lang="fr-FR" sz="1300" b="1" u="sng" dirty="0">
                <a:latin typeface="Verdana" panose="020B0604030504040204" pitchFamily="34" charset="0"/>
                <a:ea typeface="Verdana" panose="020B0604030504040204" pitchFamily="34" charset="0"/>
                <a:cs typeface="Verdana" panose="020B0604030504040204" pitchFamily="34" charset="0"/>
              </a:rPr>
              <a:t>Article 3</a:t>
            </a:r>
            <a:r>
              <a:rPr lang="fr-FR" sz="1300" b="1" dirty="0">
                <a:latin typeface="Verdana" panose="020B0604030504040204" pitchFamily="34" charset="0"/>
                <a:ea typeface="Verdana" panose="020B0604030504040204" pitchFamily="34" charset="0"/>
                <a:cs typeface="Verdana" panose="020B0604030504040204" pitchFamily="34" charset="0"/>
              </a:rPr>
              <a:t> : </a:t>
            </a:r>
          </a:p>
          <a:p>
            <a:r>
              <a:rPr lang="fr-FR" sz="1300" dirty="0">
                <a:latin typeface="Verdana" panose="020B0604030504040204" pitchFamily="34" charset="0"/>
                <a:ea typeface="Verdana" panose="020B0604030504040204" pitchFamily="34" charset="0"/>
                <a:cs typeface="Verdana" panose="020B0604030504040204" pitchFamily="34" charset="0"/>
              </a:rPr>
              <a:t>Le siège social est fixé à Paris. Il pourra être transféré par simple décision du conseil d’administration.</a:t>
            </a:r>
          </a:p>
          <a:p>
            <a:pPr>
              <a:lnSpc>
                <a:spcPct val="150000"/>
              </a:lnSpc>
            </a:pPr>
            <a:r>
              <a:rPr lang="fr-FR" sz="1300" b="1" u="sng" dirty="0">
                <a:latin typeface="Verdana" panose="020B0604030504040204" pitchFamily="34" charset="0"/>
                <a:ea typeface="Verdana" panose="020B0604030504040204" pitchFamily="34" charset="0"/>
                <a:cs typeface="Verdana" panose="020B0604030504040204" pitchFamily="34" charset="0"/>
              </a:rPr>
              <a:t>Article 4 </a:t>
            </a:r>
            <a:r>
              <a:rPr lang="fr-FR" sz="1300" b="1" dirty="0">
                <a:latin typeface="Verdana" panose="020B0604030504040204" pitchFamily="34" charset="0"/>
                <a:ea typeface="Verdana" panose="020B0604030504040204" pitchFamily="34" charset="0"/>
                <a:cs typeface="Verdana" panose="020B0604030504040204" pitchFamily="34" charset="0"/>
              </a:rPr>
              <a:t>: </a:t>
            </a:r>
          </a:p>
          <a:p>
            <a:r>
              <a:rPr lang="fr-FR" sz="1300" dirty="0">
                <a:latin typeface="Verdana" panose="020B0604030504040204" pitchFamily="34" charset="0"/>
                <a:ea typeface="Verdana" panose="020B0604030504040204" pitchFamily="34" charset="0"/>
                <a:cs typeface="Verdana" panose="020B0604030504040204" pitchFamily="34" charset="0"/>
              </a:rPr>
              <a:t>L’association se compose :</a:t>
            </a:r>
          </a:p>
          <a:p>
            <a:r>
              <a:rPr lang="fr-FR" sz="1300" dirty="0">
                <a:latin typeface="Verdana" panose="020B0604030504040204" pitchFamily="34" charset="0"/>
                <a:ea typeface="Verdana" panose="020B0604030504040204" pitchFamily="34" charset="0"/>
                <a:cs typeface="Verdana" panose="020B0604030504040204" pitchFamily="34" charset="0"/>
              </a:rPr>
              <a:t>- des membres adhérents : </a:t>
            </a:r>
          </a:p>
          <a:p>
            <a:r>
              <a:rPr lang="fr-FR" sz="1300" dirty="0">
                <a:latin typeface="Verdana" panose="020B0604030504040204" pitchFamily="34" charset="0"/>
                <a:ea typeface="Verdana" panose="020B0604030504040204" pitchFamily="34" charset="0"/>
                <a:cs typeface="Verdana" panose="020B0604030504040204" pitchFamily="34" charset="0"/>
              </a:rPr>
              <a:t>- des parents ou tuteurs des enfants accueillis, ayant acquittés une cotisation dont les barèmes seront fixés annuellement par le conseil d’administration.</a:t>
            </a:r>
          </a:p>
          <a:p>
            <a:r>
              <a:rPr lang="fr-FR" sz="1300" dirty="0">
                <a:latin typeface="Verdana" panose="020B0604030504040204" pitchFamily="34" charset="0"/>
                <a:ea typeface="Verdana" panose="020B0604030504040204" pitchFamily="34" charset="0"/>
                <a:cs typeface="Verdana" panose="020B0604030504040204" pitchFamily="34" charset="0"/>
              </a:rPr>
              <a:t>- des bénévoles qui choisiront d’acquitter une cotisation. </a:t>
            </a:r>
          </a:p>
          <a:p>
            <a:r>
              <a:rPr lang="fr-FR" sz="1300" dirty="0">
                <a:latin typeface="Verdana" panose="020B0604030504040204" pitchFamily="34" charset="0"/>
                <a:ea typeface="Verdana" panose="020B0604030504040204" pitchFamily="34" charset="0"/>
                <a:cs typeface="Verdana" panose="020B0604030504040204" pitchFamily="34" charset="0"/>
              </a:rPr>
              <a:t>- des membres non-adhérents </a:t>
            </a:r>
          </a:p>
          <a:p>
            <a:r>
              <a:rPr lang="fr-FR" sz="1300" dirty="0">
                <a:latin typeface="Verdana" panose="020B0604030504040204" pitchFamily="34" charset="0"/>
                <a:ea typeface="Verdana" panose="020B0604030504040204" pitchFamily="34" charset="0"/>
                <a:cs typeface="Verdana" panose="020B0604030504040204" pitchFamily="34" charset="0"/>
              </a:rPr>
              <a:t>- des jeunes accueillis </a:t>
            </a:r>
          </a:p>
          <a:p>
            <a:r>
              <a:rPr lang="fr-FR" sz="1300" dirty="0">
                <a:latin typeface="Verdana" panose="020B0604030504040204" pitchFamily="34" charset="0"/>
                <a:ea typeface="Verdana" panose="020B0604030504040204" pitchFamily="34" charset="0"/>
                <a:cs typeface="Verdana" panose="020B0604030504040204" pitchFamily="34" charset="0"/>
              </a:rPr>
              <a:t>- des bénévoles qui décideraient de ne pas adhérer. </a:t>
            </a:r>
          </a:p>
          <a:p>
            <a:r>
              <a:rPr lang="fr-FR" sz="1300" dirty="0">
                <a:latin typeface="Verdana" panose="020B0604030504040204" pitchFamily="34" charset="0"/>
                <a:ea typeface="Verdana" panose="020B0604030504040204" pitchFamily="34" charset="0"/>
                <a:cs typeface="Verdana" panose="020B0604030504040204" pitchFamily="34" charset="0"/>
              </a:rPr>
              <a:t>Le règlement intérieur indique les modalités de participation à la vie de l’association des membres non adhérents. </a:t>
            </a:r>
          </a:p>
        </p:txBody>
      </p:sp>
    </p:spTree>
    <p:extLst>
      <p:ext uri="{BB962C8B-B14F-4D97-AF65-F5344CB8AC3E}">
        <p14:creationId xmlns:p14="http://schemas.microsoft.com/office/powerpoint/2010/main" val="2728152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noGrp="1"/>
          </p:cNvSpPr>
          <p:nvPr>
            <p:ph type="title"/>
          </p:nvPr>
        </p:nvSpPr>
        <p:spPr>
          <a:xfrm>
            <a:off x="394214" y="-296119"/>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Présentation de l’association</a:t>
            </a:r>
          </a:p>
        </p:txBody>
      </p:sp>
      <p:sp>
        <p:nvSpPr>
          <p:cNvPr id="7" name="Rectangle 6"/>
          <p:cNvSpPr/>
          <p:nvPr/>
        </p:nvSpPr>
        <p:spPr>
          <a:xfrm>
            <a:off x="354655" y="1029444"/>
            <a:ext cx="3130417" cy="485111"/>
          </a:xfrm>
          <a:prstGeom prst="rect">
            <a:avLst/>
          </a:prstGeom>
          <a:solidFill>
            <a:schemeClr val="accent4"/>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noProof="0" dirty="0">
                <a:solidFill>
                  <a:prstClr val="white"/>
                </a:solidFill>
                <a:latin typeface="Verdana"/>
              </a:rPr>
              <a:t>Statuts de l’association 2/3</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cxnSp>
        <p:nvCxnSpPr>
          <p:cNvPr id="8" name="Connecteur droit 7"/>
          <p:cNvCxnSpPr/>
          <p:nvPr/>
        </p:nvCxnSpPr>
        <p:spPr>
          <a:xfrm>
            <a:off x="354656" y="889862"/>
            <a:ext cx="11344285"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430923" y="1768303"/>
            <a:ext cx="11403725" cy="261610"/>
          </a:xfrm>
          <a:prstGeom prst="rect">
            <a:avLst/>
          </a:prstGeom>
        </p:spPr>
        <p:txBody>
          <a:bodyPr wrap="square">
            <a:spAutoFit/>
          </a:bodyPr>
          <a:lstStyle/>
          <a:p>
            <a:r>
              <a:rPr lang="fr-FR" sz="1100" dirty="0">
                <a:latin typeface="Verdana" panose="020B0604030504040204" pitchFamily="34" charset="0"/>
                <a:ea typeface="Verdana" panose="020B0604030504040204" pitchFamily="34" charset="0"/>
                <a:cs typeface="Verdana" panose="020B0604030504040204" pitchFamily="34" charset="0"/>
              </a:rPr>
              <a:t>. </a:t>
            </a:r>
          </a:p>
        </p:txBody>
      </p:sp>
      <p:sp>
        <p:nvSpPr>
          <p:cNvPr id="3" name="Espace réservé du contenu 2"/>
          <p:cNvSpPr>
            <a:spLocks noGrp="1"/>
          </p:cNvSpPr>
          <p:nvPr>
            <p:ph idx="1"/>
          </p:nvPr>
        </p:nvSpPr>
        <p:spPr>
          <a:xfrm>
            <a:off x="430923" y="1768303"/>
            <a:ext cx="10922877" cy="4881475"/>
          </a:xfrm>
        </p:spPr>
        <p:txBody>
          <a:bodyPr>
            <a:normAutofit fontScale="25000" lnSpcReduction="20000"/>
          </a:bodyPr>
          <a:lstStyle/>
          <a:p>
            <a:pPr marL="0" indent="0">
              <a:lnSpc>
                <a:spcPct val="170000"/>
              </a:lnSpc>
              <a:spcBef>
                <a:spcPts val="0"/>
              </a:spcBef>
              <a:buNone/>
            </a:pPr>
            <a:r>
              <a:rPr lang="fr-FR" sz="5200" b="1" u="sng" dirty="0">
                <a:latin typeface="Verdana" panose="020B0604030504040204" pitchFamily="34" charset="0"/>
                <a:ea typeface="Verdana" panose="020B0604030504040204" pitchFamily="34" charset="0"/>
                <a:cs typeface="Verdana" panose="020B0604030504040204" pitchFamily="34" charset="0"/>
              </a:rPr>
              <a:t>Article 5 :</a:t>
            </a:r>
            <a:endParaRPr lang="fr-FR" sz="5200" b="1" dirty="0">
              <a:latin typeface="Verdana" panose="020B0604030504040204" pitchFamily="34" charset="0"/>
              <a:ea typeface="Verdana" panose="020B0604030504040204" pitchFamily="34" charset="0"/>
              <a:cs typeface="Verdana" panose="020B0604030504040204" pitchFamily="34" charset="0"/>
            </a:endParaRPr>
          </a:p>
          <a:p>
            <a:pPr marL="0" indent="0">
              <a:lnSpc>
                <a:spcPct val="120000"/>
              </a:lnSpc>
              <a:spcBef>
                <a:spcPts val="0"/>
              </a:spcBef>
              <a:buNone/>
            </a:pPr>
            <a:r>
              <a:rPr lang="fr-FR" sz="5200" dirty="0">
                <a:latin typeface="Verdana" panose="020B0604030504040204" pitchFamily="34" charset="0"/>
                <a:ea typeface="Verdana" panose="020B0604030504040204" pitchFamily="34" charset="0"/>
                <a:cs typeface="Verdana" panose="020B0604030504040204" pitchFamily="34" charset="0"/>
              </a:rPr>
              <a:t> Cessent de faire partie de l’association :</a:t>
            </a:r>
          </a:p>
          <a:p>
            <a:pPr>
              <a:lnSpc>
                <a:spcPct val="120000"/>
              </a:lnSpc>
              <a:spcBef>
                <a:spcPts val="0"/>
              </a:spcBef>
            </a:pPr>
            <a:r>
              <a:rPr lang="fr-FR" sz="5200" dirty="0">
                <a:latin typeface="Verdana" panose="020B0604030504040204" pitchFamily="34" charset="0"/>
                <a:ea typeface="Verdana" panose="020B0604030504040204" pitchFamily="34" charset="0"/>
                <a:cs typeface="Verdana" panose="020B0604030504040204" pitchFamily="34" charset="0"/>
              </a:rPr>
              <a:t>Les membres qui auront donné leur démission au bureau de l’association.</a:t>
            </a:r>
          </a:p>
          <a:p>
            <a:pPr>
              <a:lnSpc>
                <a:spcPct val="120000"/>
              </a:lnSpc>
              <a:spcBef>
                <a:spcPts val="0"/>
              </a:spcBef>
            </a:pPr>
            <a:r>
              <a:rPr lang="fr-FR" sz="5200" dirty="0">
                <a:latin typeface="Verdana" panose="020B0604030504040204" pitchFamily="34" charset="0"/>
                <a:ea typeface="Verdana" panose="020B0604030504040204" pitchFamily="34" charset="0"/>
                <a:cs typeface="Verdana" panose="020B0604030504040204" pitchFamily="34" charset="0"/>
              </a:rPr>
              <a:t>Ceux qui auront perdu la qualité de membre telle que définie ci-dessus, à l’article 4.</a:t>
            </a:r>
          </a:p>
          <a:p>
            <a:pPr>
              <a:lnSpc>
                <a:spcPct val="120000"/>
              </a:lnSpc>
              <a:spcBef>
                <a:spcPts val="0"/>
              </a:spcBef>
            </a:pPr>
            <a:r>
              <a:rPr lang="fr-FR" sz="5200" dirty="0">
                <a:latin typeface="Verdana" panose="020B0604030504040204" pitchFamily="34" charset="0"/>
                <a:ea typeface="Verdana" panose="020B0604030504040204" pitchFamily="34" charset="0"/>
                <a:cs typeface="Verdana" panose="020B0604030504040204" pitchFamily="34" charset="0"/>
              </a:rPr>
              <a:t>Ceux dont la radiation aura été prononcée par le Conseil d’Administration pour :</a:t>
            </a:r>
          </a:p>
          <a:p>
            <a:pPr lvl="1"/>
            <a:r>
              <a:rPr lang="fr-FR" sz="4800" dirty="0">
                <a:latin typeface="Verdana" panose="020B0604030504040204" pitchFamily="34" charset="0"/>
                <a:ea typeface="Verdana" panose="020B0604030504040204" pitchFamily="34" charset="0"/>
                <a:cs typeface="Verdana" panose="020B0604030504040204" pitchFamily="34" charset="0"/>
              </a:rPr>
              <a:t>Non-paiement de la cotisation</a:t>
            </a:r>
          </a:p>
          <a:p>
            <a:pPr lvl="1"/>
            <a:r>
              <a:rPr lang="fr-FR" sz="4800" dirty="0">
                <a:latin typeface="Verdana" panose="020B0604030504040204" pitchFamily="34" charset="0"/>
                <a:ea typeface="Verdana" panose="020B0604030504040204" pitchFamily="34" charset="0"/>
                <a:cs typeface="Verdana" panose="020B0604030504040204" pitchFamily="34" charset="0"/>
              </a:rPr>
              <a:t>Motifs graves</a:t>
            </a:r>
          </a:p>
          <a:p>
            <a:pPr marL="0" indent="0">
              <a:lnSpc>
                <a:spcPct val="170000"/>
              </a:lnSpc>
              <a:spcBef>
                <a:spcPts val="0"/>
              </a:spcBef>
              <a:buNone/>
            </a:pPr>
            <a:r>
              <a:rPr lang="fr-FR" sz="5200" b="1" u="sng" dirty="0">
                <a:latin typeface="Verdana" panose="020B0604030504040204" pitchFamily="34" charset="0"/>
                <a:ea typeface="Verdana" panose="020B0604030504040204" pitchFamily="34" charset="0"/>
                <a:cs typeface="Verdana" panose="020B0604030504040204" pitchFamily="34" charset="0"/>
              </a:rPr>
              <a:t>Article 6 :</a:t>
            </a:r>
            <a:endParaRPr lang="fr-FR" sz="5200" b="1" dirty="0">
              <a:latin typeface="Verdana" panose="020B0604030504040204" pitchFamily="34" charset="0"/>
              <a:ea typeface="Verdana" panose="020B0604030504040204" pitchFamily="34" charset="0"/>
              <a:cs typeface="Verdana" panose="020B0604030504040204" pitchFamily="34" charset="0"/>
            </a:endParaRPr>
          </a:p>
          <a:p>
            <a:pPr marL="0" indent="0">
              <a:lnSpc>
                <a:spcPct val="120000"/>
              </a:lnSpc>
              <a:spcBef>
                <a:spcPts val="0"/>
              </a:spcBef>
              <a:buNone/>
            </a:pPr>
            <a:r>
              <a:rPr lang="fr-FR" sz="5200" dirty="0">
                <a:latin typeface="Verdana" panose="020B0604030504040204" pitchFamily="34" charset="0"/>
                <a:ea typeface="Verdana" panose="020B0604030504040204" pitchFamily="34" charset="0"/>
                <a:cs typeface="Verdana" panose="020B0604030504040204" pitchFamily="34" charset="0"/>
              </a:rPr>
              <a:t>L’association est dirigée par un Conseil d’Administration d’au minimum neuf et d’au maximum quinze membres, élus parmi les membres adhérents pour un an par l’assemblée générale. Les membres adhérents  sont rééligibles. Le Conseil d’Administration élit parmi ses membres majeurs, au scrutin à bulletins secrets, un bureau composé :</a:t>
            </a:r>
          </a:p>
          <a:p>
            <a:pPr marL="0" indent="0">
              <a:lnSpc>
                <a:spcPct val="120000"/>
              </a:lnSpc>
              <a:spcBef>
                <a:spcPts val="0"/>
              </a:spcBef>
              <a:buNone/>
            </a:pPr>
            <a:endParaRPr lang="fr-FR" sz="5200" dirty="0">
              <a:latin typeface="Verdana" panose="020B0604030504040204" pitchFamily="34" charset="0"/>
              <a:ea typeface="Verdana" panose="020B0604030504040204" pitchFamily="34" charset="0"/>
              <a:cs typeface="Verdana" panose="020B0604030504040204" pitchFamily="34" charset="0"/>
            </a:endParaRPr>
          </a:p>
          <a:p>
            <a:pPr marL="0" lvl="0" indent="0">
              <a:lnSpc>
                <a:spcPct val="120000"/>
              </a:lnSpc>
              <a:spcBef>
                <a:spcPts val="0"/>
              </a:spcBef>
              <a:buNone/>
            </a:pPr>
            <a:r>
              <a:rPr lang="fr-FR" sz="5200" dirty="0">
                <a:latin typeface="Verdana" panose="020B0604030504040204" pitchFamily="34" charset="0"/>
                <a:ea typeface="Verdana" panose="020B0604030504040204" pitchFamily="34" charset="0"/>
                <a:cs typeface="Verdana" panose="020B0604030504040204" pitchFamily="34" charset="0"/>
              </a:rPr>
              <a:t> d’un président ;  d’un vice président ;  d’un secrétaire ; d’un  secrétaire adjoint ; d’un trésorier ; d’un trésorier adjoint.</a:t>
            </a:r>
          </a:p>
          <a:p>
            <a:pPr marL="0" lvl="0" indent="0">
              <a:lnSpc>
                <a:spcPct val="120000"/>
              </a:lnSpc>
              <a:spcBef>
                <a:spcPts val="0"/>
              </a:spcBef>
              <a:buNone/>
            </a:pPr>
            <a:endParaRPr lang="fr-FR" sz="5200" dirty="0">
              <a:latin typeface="Verdana" panose="020B0604030504040204" pitchFamily="34" charset="0"/>
              <a:ea typeface="Verdana" panose="020B0604030504040204" pitchFamily="34" charset="0"/>
              <a:cs typeface="Verdana" panose="020B0604030504040204" pitchFamily="34" charset="0"/>
            </a:endParaRPr>
          </a:p>
          <a:p>
            <a:pPr marL="0" lvl="0" indent="0">
              <a:lnSpc>
                <a:spcPct val="120000"/>
              </a:lnSpc>
              <a:spcBef>
                <a:spcPts val="0"/>
              </a:spcBef>
              <a:buNone/>
            </a:pPr>
            <a:r>
              <a:rPr lang="fr-FR" sz="5200" dirty="0">
                <a:latin typeface="Verdana" panose="020B0604030504040204" pitchFamily="34" charset="0"/>
                <a:ea typeface="Verdana" panose="020B0604030504040204" pitchFamily="34" charset="0"/>
                <a:cs typeface="Verdana" panose="020B0604030504040204" pitchFamily="34" charset="0"/>
              </a:rPr>
              <a:t> Les postes de vice-président, secrétaire adjoint et trésorier adjoint peuvent ne pas être pourvus. Les fonctions de membre du Conseil d’Administration ne sont pas rétribuées.  Les frais de missions ou de représentation payés à des membres du Conseil d’Administration devront être mentionnés dans le rapport financier présenté à l’assemblée Générale.</a:t>
            </a:r>
          </a:p>
          <a:p>
            <a:pPr marL="0" indent="0">
              <a:buNone/>
            </a:pPr>
            <a:r>
              <a:rPr lang="fr-FR" sz="5200" b="1" dirty="0">
                <a:latin typeface="Verdana" panose="020B0604030504040204" pitchFamily="34" charset="0"/>
                <a:ea typeface="Verdana" panose="020B0604030504040204" pitchFamily="34" charset="0"/>
                <a:cs typeface="Verdana" panose="020B0604030504040204" pitchFamily="34" charset="0"/>
              </a:rPr>
              <a:t> </a:t>
            </a:r>
          </a:p>
          <a:p>
            <a:pPr marL="0" indent="0">
              <a:lnSpc>
                <a:spcPct val="170000"/>
              </a:lnSpc>
              <a:spcBef>
                <a:spcPts val="0"/>
              </a:spcBef>
              <a:buNone/>
            </a:pPr>
            <a:r>
              <a:rPr lang="fr-FR" sz="5200" b="1" u="sng" dirty="0">
                <a:latin typeface="Verdana" panose="020B0604030504040204" pitchFamily="34" charset="0"/>
                <a:ea typeface="Verdana" panose="020B0604030504040204" pitchFamily="34" charset="0"/>
                <a:cs typeface="Verdana" panose="020B0604030504040204" pitchFamily="34" charset="0"/>
              </a:rPr>
              <a:t>Article 7 :</a:t>
            </a:r>
            <a:endParaRPr lang="fr-FR" sz="5200" b="1" dirty="0">
              <a:latin typeface="Verdana" panose="020B0604030504040204" pitchFamily="34" charset="0"/>
              <a:ea typeface="Verdana" panose="020B0604030504040204" pitchFamily="34" charset="0"/>
              <a:cs typeface="Verdana" panose="020B0604030504040204" pitchFamily="34" charset="0"/>
            </a:endParaRPr>
          </a:p>
          <a:p>
            <a:pPr marL="0" indent="0">
              <a:lnSpc>
                <a:spcPct val="120000"/>
              </a:lnSpc>
              <a:spcBef>
                <a:spcPts val="0"/>
              </a:spcBef>
              <a:buNone/>
            </a:pPr>
            <a:r>
              <a:rPr lang="fr-FR" sz="5200" dirty="0">
                <a:latin typeface="Verdana" panose="020B0604030504040204" pitchFamily="34" charset="0"/>
                <a:ea typeface="Verdana" panose="020B0604030504040204" pitchFamily="34" charset="0"/>
                <a:cs typeface="Verdana" panose="020B0604030504040204" pitchFamily="34" charset="0"/>
              </a:rPr>
              <a:t>Le conseil d’administration se réunit une fois par trimestre ou à  la demande de la moitié de ses membres sur convocation du président. Les décisions sont prises à la majorité des membres du conseil. Tout membre du conseil qui sans excuse n’aura pas assisté à trois réunions consécutives pourra être considéré comme démissionnaire.</a:t>
            </a:r>
          </a:p>
          <a:p>
            <a:endParaRPr lang="fr-FR" dirty="0"/>
          </a:p>
        </p:txBody>
      </p:sp>
    </p:spTree>
    <p:extLst>
      <p:ext uri="{BB962C8B-B14F-4D97-AF65-F5344CB8AC3E}">
        <p14:creationId xmlns:p14="http://schemas.microsoft.com/office/powerpoint/2010/main" val="2231874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noGrp="1"/>
          </p:cNvSpPr>
          <p:nvPr>
            <p:ph type="title"/>
          </p:nvPr>
        </p:nvSpPr>
        <p:spPr>
          <a:xfrm>
            <a:off x="430923" y="-548367"/>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Présentation de l’association</a:t>
            </a:r>
          </a:p>
        </p:txBody>
      </p:sp>
      <p:sp>
        <p:nvSpPr>
          <p:cNvPr id="7" name="Rectangle 6"/>
          <p:cNvSpPr/>
          <p:nvPr/>
        </p:nvSpPr>
        <p:spPr>
          <a:xfrm>
            <a:off x="354655" y="796829"/>
            <a:ext cx="3139043" cy="485111"/>
          </a:xfrm>
          <a:prstGeom prst="rect">
            <a:avLst/>
          </a:prstGeom>
          <a:solidFill>
            <a:schemeClr val="accent4"/>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noProof="0" dirty="0">
                <a:solidFill>
                  <a:prstClr val="white"/>
                </a:solidFill>
                <a:latin typeface="Verdana"/>
              </a:rPr>
              <a:t>Statuts de l’association 3/3</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cxnSp>
        <p:nvCxnSpPr>
          <p:cNvPr id="8" name="Connecteur droit 7"/>
          <p:cNvCxnSpPr/>
          <p:nvPr/>
        </p:nvCxnSpPr>
        <p:spPr>
          <a:xfrm>
            <a:off x="354655" y="721696"/>
            <a:ext cx="11344285"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430923" y="1768303"/>
            <a:ext cx="11403725" cy="261610"/>
          </a:xfrm>
          <a:prstGeom prst="rect">
            <a:avLst/>
          </a:prstGeom>
        </p:spPr>
        <p:txBody>
          <a:bodyPr wrap="square">
            <a:spAutoFit/>
          </a:bodyPr>
          <a:lstStyle/>
          <a:p>
            <a:r>
              <a:rPr lang="fr-FR" sz="1100" dirty="0">
                <a:latin typeface="Verdana" panose="020B0604030504040204" pitchFamily="34" charset="0"/>
                <a:ea typeface="Verdana" panose="020B0604030504040204" pitchFamily="34" charset="0"/>
                <a:cs typeface="Verdana" panose="020B0604030504040204" pitchFamily="34" charset="0"/>
              </a:rPr>
              <a:t>. </a:t>
            </a:r>
          </a:p>
        </p:txBody>
      </p:sp>
      <p:sp>
        <p:nvSpPr>
          <p:cNvPr id="3" name="Espace réservé du contenu 2"/>
          <p:cNvSpPr>
            <a:spLocks noGrp="1"/>
          </p:cNvSpPr>
          <p:nvPr>
            <p:ph idx="1"/>
          </p:nvPr>
        </p:nvSpPr>
        <p:spPr>
          <a:xfrm>
            <a:off x="430923" y="1357072"/>
            <a:ext cx="10922877" cy="4879976"/>
          </a:xfrm>
        </p:spPr>
        <p:txBody>
          <a:bodyPr>
            <a:normAutofit/>
          </a:bodyPr>
          <a:lstStyle/>
          <a:p>
            <a:pPr marL="0" indent="0">
              <a:buNone/>
            </a:pPr>
            <a:endParaRPr lang="fr-FR" sz="1300" u="sng" dirty="0">
              <a:latin typeface="Verdana" panose="020B0604030504040204" pitchFamily="34" charset="0"/>
              <a:ea typeface="Verdana" panose="020B0604030504040204" pitchFamily="34" charset="0"/>
              <a:cs typeface="Verdana" panose="020B0604030504040204" pitchFamily="34" charset="0"/>
            </a:endParaRPr>
          </a:p>
          <a:p>
            <a:pPr marL="0" indent="0">
              <a:lnSpc>
                <a:spcPct val="160000"/>
              </a:lnSpc>
              <a:spcBef>
                <a:spcPts val="0"/>
              </a:spcBef>
              <a:buNone/>
            </a:pPr>
            <a:r>
              <a:rPr lang="fr-FR" sz="1300" b="1" u="sng" dirty="0">
                <a:latin typeface="Verdana" panose="020B0604030504040204" pitchFamily="34" charset="0"/>
                <a:ea typeface="Verdana" panose="020B0604030504040204" pitchFamily="34" charset="0"/>
                <a:cs typeface="Verdana" panose="020B0604030504040204" pitchFamily="34" charset="0"/>
              </a:rPr>
              <a:t>Article 8 :  </a:t>
            </a:r>
          </a:p>
          <a:p>
            <a:pPr marL="0" indent="0">
              <a:lnSpc>
                <a:spcPct val="110000"/>
              </a:lnSpc>
              <a:spcBef>
                <a:spcPts val="0"/>
              </a:spcBef>
              <a:buNone/>
            </a:pPr>
            <a:r>
              <a:rPr lang="fr-FR" sz="1300" dirty="0">
                <a:latin typeface="Verdana" panose="020B0604030504040204" pitchFamily="34" charset="0"/>
                <a:ea typeface="Verdana" panose="020B0604030504040204" pitchFamily="34" charset="0"/>
                <a:cs typeface="Verdana" panose="020B0604030504040204" pitchFamily="34" charset="0"/>
              </a:rPr>
              <a:t>L’assemblée générale comprend tous les membres de l’association et se réunit à la fin de chaque année scolaire. Quinze jours au moins avant la date de l’assemblée générale les membres sont convoqués par les soins du secrétaire. L’ordre du jour de l’assemblée générale sera fixé par le conseil d’administration un mois avant l’assemblée générale et comportera le vote des rapports moraux d’activités et financiers de l’exercice écoulé ainsi que l’examen du projet de budget pour l’année en cours. Ne seront traitées, lors de l’assemblée des membres, que les questions inscrites à l’ordre du jour ou acceptées le jour même par le conseil d’administration. Les décisions seront prises à la majorité des membres adhérents, présents ou représentés, en cas de partage des voix, celle du président est prépondérante.</a:t>
            </a:r>
          </a:p>
          <a:p>
            <a:pPr marL="0" indent="0">
              <a:lnSpc>
                <a:spcPct val="150000"/>
              </a:lnSpc>
              <a:spcBef>
                <a:spcPts val="0"/>
              </a:spcBef>
              <a:buNone/>
            </a:pPr>
            <a:r>
              <a:rPr lang="fr-FR" sz="1300" b="1" u="sng" dirty="0">
                <a:latin typeface="Verdana" panose="020B0604030504040204" pitchFamily="34" charset="0"/>
                <a:ea typeface="Verdana" panose="020B0604030504040204" pitchFamily="34" charset="0"/>
                <a:cs typeface="Verdana" panose="020B0604030504040204" pitchFamily="34" charset="0"/>
              </a:rPr>
              <a:t>Article 9 :</a:t>
            </a:r>
          </a:p>
          <a:p>
            <a:pPr marL="0" indent="0">
              <a:lnSpc>
                <a:spcPct val="110000"/>
              </a:lnSpc>
              <a:spcBef>
                <a:spcPts val="0"/>
              </a:spcBef>
              <a:buNone/>
            </a:pPr>
            <a:r>
              <a:rPr lang="fr-FR" sz="1300" dirty="0">
                <a:latin typeface="Verdana" panose="020B0604030504040204" pitchFamily="34" charset="0"/>
                <a:ea typeface="Verdana" panose="020B0604030504040204" pitchFamily="34" charset="0"/>
                <a:cs typeface="Verdana" panose="020B0604030504040204" pitchFamily="34" charset="0"/>
              </a:rPr>
              <a:t>Si besoin est ou à la demande de la moitié plus un des membres adhérents  inscrits, le président convoque une assemblée générale extraordinaire, suivant les modalités prévues à l’article 9.</a:t>
            </a:r>
          </a:p>
          <a:p>
            <a:pPr marL="0" indent="0">
              <a:lnSpc>
                <a:spcPct val="150000"/>
              </a:lnSpc>
              <a:spcBef>
                <a:spcPts val="0"/>
              </a:spcBef>
              <a:buNone/>
            </a:pPr>
            <a:r>
              <a:rPr lang="fr-FR" sz="1300" b="1" u="sng" dirty="0">
                <a:latin typeface="Verdana" panose="020B0604030504040204" pitchFamily="34" charset="0"/>
                <a:ea typeface="Verdana" panose="020B0604030504040204" pitchFamily="34" charset="0"/>
                <a:cs typeface="Verdana" panose="020B0604030504040204" pitchFamily="34" charset="0"/>
              </a:rPr>
              <a:t>Article 10 :</a:t>
            </a:r>
          </a:p>
          <a:p>
            <a:pPr marL="0" indent="0">
              <a:lnSpc>
                <a:spcPct val="110000"/>
              </a:lnSpc>
              <a:spcBef>
                <a:spcPts val="0"/>
              </a:spcBef>
              <a:buNone/>
            </a:pPr>
            <a:r>
              <a:rPr lang="fr-FR" sz="1300" dirty="0">
                <a:latin typeface="Verdana" panose="020B0604030504040204" pitchFamily="34" charset="0"/>
                <a:ea typeface="Verdana" panose="020B0604030504040204" pitchFamily="34" charset="0"/>
                <a:cs typeface="Verdana" panose="020B0604030504040204" pitchFamily="34" charset="0"/>
              </a:rPr>
              <a:t>Un règlement intérieur doit fixer les divers points non prévus par les statuts, notamment ceux qui ont trait à l’administration interne de l’association et aux modalités de participation à la vie de l’association de ses  membres (adhérents et non adhérents). Un manquement au règlement intérieur peut être considéré comme un motif grave entraînant radiation.</a:t>
            </a:r>
          </a:p>
          <a:p>
            <a:pPr marL="0" indent="0">
              <a:lnSpc>
                <a:spcPct val="150000"/>
              </a:lnSpc>
              <a:spcBef>
                <a:spcPts val="0"/>
              </a:spcBef>
              <a:buNone/>
            </a:pPr>
            <a:r>
              <a:rPr lang="fr-FR" sz="1300" b="1" u="sng" dirty="0">
                <a:latin typeface="Verdana" panose="020B0604030504040204" pitchFamily="34" charset="0"/>
                <a:ea typeface="Verdana" panose="020B0604030504040204" pitchFamily="34" charset="0"/>
                <a:cs typeface="Verdana" panose="020B0604030504040204" pitchFamily="34" charset="0"/>
              </a:rPr>
              <a:t>Article 11 :</a:t>
            </a:r>
          </a:p>
          <a:p>
            <a:pPr marL="0" indent="0">
              <a:lnSpc>
                <a:spcPct val="110000"/>
              </a:lnSpc>
              <a:spcBef>
                <a:spcPts val="0"/>
              </a:spcBef>
              <a:buNone/>
            </a:pPr>
            <a:r>
              <a:rPr lang="fr-FR" sz="1300" dirty="0">
                <a:latin typeface="Verdana" panose="020B0604030504040204" pitchFamily="34" charset="0"/>
                <a:ea typeface="Verdana" panose="020B0604030504040204" pitchFamily="34" charset="0"/>
                <a:cs typeface="Verdana" panose="020B0604030504040204" pitchFamily="34" charset="0"/>
              </a:rPr>
              <a:t>La dissolution de l’association pourra être prononcée par les deux tiers des membres adhérents présents à l’assemblée générale. Un ou plusieurs liquidateurs sont nommés par celle-ci et l’actif  est dévolu conformément à l’article 9 de la loi du 1er juillet et au décret du 16 août 1901.</a:t>
            </a:r>
          </a:p>
          <a:p>
            <a:endParaRPr lang="fr-FR" dirty="0"/>
          </a:p>
        </p:txBody>
      </p:sp>
    </p:spTree>
    <p:extLst>
      <p:ext uri="{BB962C8B-B14F-4D97-AF65-F5344CB8AC3E}">
        <p14:creationId xmlns:p14="http://schemas.microsoft.com/office/powerpoint/2010/main" val="1240574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fficher l'image d'origin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378605" y="1045828"/>
            <a:ext cx="5375463" cy="1764000"/>
          </a:xfrm>
          <a:prstGeom prst="rect">
            <a:avLst/>
          </a:prstGeom>
          <a:noFill/>
          <a:extLst>
            <a:ext uri="{909E8E84-426E-40DD-AFC4-6F175D3DCCD1}">
              <a14:hiddenFill xmlns:a14="http://schemas.microsoft.com/office/drawing/2010/main">
                <a:solidFill>
                  <a:srgbClr val="FFFFFF"/>
                </a:solidFill>
              </a14:hiddenFill>
            </a:ext>
          </a:extLst>
        </p:spPr>
      </p:pic>
      <p:sp>
        <p:nvSpPr>
          <p:cNvPr id="5" name="Titre 1"/>
          <p:cNvSpPr>
            <a:spLocks noGrp="1"/>
          </p:cNvSpPr>
          <p:nvPr>
            <p:ph idx="1"/>
          </p:nvPr>
        </p:nvSpPr>
        <p:spPr>
          <a:xfrm>
            <a:off x="808536" y="1388852"/>
            <a:ext cx="10515600" cy="4262593"/>
          </a:xfrm>
          <a:ln>
            <a:noFill/>
          </a:ln>
        </p:spPr>
        <p:txBody>
          <a:bodyPr>
            <a:normAutofit fontScale="97500"/>
          </a:bodyPr>
          <a:lstStyle/>
          <a:p>
            <a:pPr algn="ctr"/>
            <a:r>
              <a:rPr lang="fr-FR" b="1" dirty="0">
                <a:solidFill>
                  <a:srgbClr val="7030A0"/>
                </a:solidFill>
                <a:latin typeface="Verdana" panose="020B0604030504040204" pitchFamily="34" charset="0"/>
                <a:ea typeface="Verdana" panose="020B0604030504040204" pitchFamily="34" charset="0"/>
                <a:cs typeface="Verdana" panose="020B0604030504040204" pitchFamily="34" charset="0"/>
              </a:rPr>
              <a:t/>
            </a:r>
            <a:br>
              <a:rPr lang="fr-FR" b="1" dirty="0">
                <a:solidFill>
                  <a:srgbClr val="7030A0"/>
                </a:solidFill>
                <a:latin typeface="Verdana" panose="020B0604030504040204" pitchFamily="34" charset="0"/>
                <a:ea typeface="Verdana" panose="020B0604030504040204" pitchFamily="34" charset="0"/>
                <a:cs typeface="Verdana" panose="020B0604030504040204" pitchFamily="34" charset="0"/>
              </a:rPr>
            </a:br>
            <a:r>
              <a:rPr lang="fr-FR" b="1" dirty="0">
                <a:solidFill>
                  <a:srgbClr val="7030A0"/>
                </a:solidFill>
                <a:latin typeface="Verdana" panose="020B0604030504040204" pitchFamily="34" charset="0"/>
                <a:ea typeface="Verdana" panose="020B0604030504040204" pitchFamily="34" charset="0"/>
                <a:cs typeface="Verdana" panose="020B0604030504040204" pitchFamily="34" charset="0"/>
              </a:rPr>
              <a:t/>
            </a:r>
            <a:br>
              <a:rPr lang="fr-FR" b="1" dirty="0">
                <a:solidFill>
                  <a:srgbClr val="7030A0"/>
                </a:solidFill>
                <a:latin typeface="Verdana" panose="020B0604030504040204" pitchFamily="34" charset="0"/>
                <a:ea typeface="Verdana" panose="020B0604030504040204" pitchFamily="34" charset="0"/>
                <a:cs typeface="Verdana" panose="020B0604030504040204" pitchFamily="34" charset="0"/>
              </a:rPr>
            </a:br>
            <a:r>
              <a:rPr lang="fr-FR" b="1" dirty="0">
                <a:solidFill>
                  <a:srgbClr val="7030A0"/>
                </a:solidFill>
                <a:latin typeface="Verdana" panose="020B0604030504040204" pitchFamily="34" charset="0"/>
                <a:ea typeface="Verdana" panose="020B0604030504040204" pitchFamily="34" charset="0"/>
                <a:cs typeface="Verdana" panose="020B0604030504040204" pitchFamily="34" charset="0"/>
              </a:rPr>
              <a:t/>
            </a:r>
            <a:br>
              <a:rPr lang="fr-FR" b="1" dirty="0">
                <a:solidFill>
                  <a:srgbClr val="7030A0"/>
                </a:solidFill>
                <a:latin typeface="Verdana" panose="020B0604030504040204" pitchFamily="34" charset="0"/>
                <a:ea typeface="Verdana" panose="020B0604030504040204" pitchFamily="34" charset="0"/>
                <a:cs typeface="Verdana" panose="020B0604030504040204" pitchFamily="34" charset="0"/>
              </a:rPr>
            </a:br>
            <a:r>
              <a:rPr lang="fr-FR" b="1" dirty="0">
                <a:solidFill>
                  <a:srgbClr val="7030A0"/>
                </a:solidFill>
                <a:latin typeface="Verdana" panose="020B0604030504040204" pitchFamily="34" charset="0"/>
                <a:ea typeface="Verdana" panose="020B0604030504040204" pitchFamily="34" charset="0"/>
                <a:cs typeface="Verdana" panose="020B0604030504040204" pitchFamily="34" charset="0"/>
              </a:rPr>
              <a:t/>
            </a:r>
            <a:br>
              <a:rPr lang="fr-FR" b="1" dirty="0">
                <a:solidFill>
                  <a:srgbClr val="7030A0"/>
                </a:solidFill>
                <a:latin typeface="Verdana" panose="020B0604030504040204" pitchFamily="34" charset="0"/>
                <a:ea typeface="Verdana" panose="020B0604030504040204" pitchFamily="34" charset="0"/>
                <a:cs typeface="Verdana" panose="020B0604030504040204" pitchFamily="34" charset="0"/>
              </a:rPr>
            </a:br>
            <a:r>
              <a:rPr lang="fr-FR" sz="6200" b="1" dirty="0">
                <a:solidFill>
                  <a:schemeClr val="accent1"/>
                </a:solidFill>
                <a:latin typeface="Verdana" panose="020B0604030504040204" pitchFamily="34" charset="0"/>
                <a:ea typeface="Verdana" panose="020B0604030504040204" pitchFamily="34" charset="0"/>
                <a:cs typeface="Verdana" panose="020B0604030504040204" pitchFamily="34" charset="0"/>
              </a:rPr>
              <a:t>ACCOMPAGNEMENT SCOLAIRE</a:t>
            </a:r>
            <a:br>
              <a:rPr lang="fr-FR" sz="6200" b="1" dirty="0">
                <a:solidFill>
                  <a:schemeClr val="accent1"/>
                </a:solidFill>
                <a:latin typeface="Verdana" panose="020B0604030504040204" pitchFamily="34" charset="0"/>
                <a:ea typeface="Verdana" panose="020B0604030504040204" pitchFamily="34" charset="0"/>
                <a:cs typeface="Verdana" panose="020B0604030504040204" pitchFamily="34" charset="0"/>
              </a:rPr>
            </a:br>
            <a:endParaRPr lang="fr-FR" sz="6200" b="1" dirty="0">
              <a:solidFill>
                <a:schemeClr val="accent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944411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texte 4"/>
          <p:cNvSpPr txBox="1">
            <a:spLocks/>
          </p:cNvSpPr>
          <p:nvPr/>
        </p:nvSpPr>
        <p:spPr>
          <a:xfrm>
            <a:off x="6377137" y="1364448"/>
            <a:ext cx="5382189" cy="2038814"/>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R="0" lvl="0" algn="just" defTabSz="1028700" rtl="0" eaLnBrk="1" fontAlgn="auto" latinLnBrk="0" hangingPunct="1">
              <a:lnSpc>
                <a:spcPct val="100000"/>
              </a:lnSpc>
              <a:spcBef>
                <a:spcPct val="20000"/>
              </a:spcBef>
              <a:spcAft>
                <a:spcPts val="0"/>
              </a:spcAft>
              <a:buClrTx/>
              <a:buSzTx/>
              <a:tabLst/>
              <a:defRPr/>
            </a:pPr>
            <a:r>
              <a:rPr lang="fr-FR" sz="1100" dirty="0">
                <a:latin typeface="Verdana"/>
                <a:sym typeface="Wingdings" panose="05000000000000000000" pitchFamily="2" charset="2"/>
              </a:rPr>
              <a:t>L’accompagnement scolaire est au cœur du projet de </a:t>
            </a:r>
            <a:r>
              <a:rPr lang="fr-FR" sz="1100" dirty="0" smtClean="0">
                <a:latin typeface="Verdana"/>
                <a:sym typeface="Wingdings" panose="05000000000000000000" pitchFamily="2" charset="2"/>
              </a:rPr>
              <a:t>l’association</a:t>
            </a:r>
            <a:endParaRPr kumimoji="0" lang="fr-FR" sz="1100" b="0" i="0" u="none" strike="noStrike" kern="1200" cap="none" spc="0" normalizeH="0" baseline="0" noProof="0" dirty="0">
              <a:ln>
                <a:noFill/>
              </a:ln>
              <a:solidFill>
                <a:srgbClr val="333333"/>
              </a:solidFill>
              <a:effectLst/>
              <a:uLnTx/>
              <a:uFillTx/>
              <a:latin typeface="Verdana"/>
              <a:sym typeface="Wingdings" panose="05000000000000000000" pitchFamily="2" charset="2"/>
            </a:endParaRPr>
          </a:p>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r>
              <a:rPr kumimoji="0" lang="fr-FR" sz="1100" b="0" i="0" u="none" strike="noStrike" kern="1200" cap="none" spc="0" normalizeH="0" baseline="0" noProof="0" dirty="0" smtClean="0">
                <a:ln>
                  <a:noFill/>
                </a:ln>
                <a:solidFill>
                  <a:srgbClr val="333333"/>
                </a:solidFill>
                <a:effectLst/>
                <a:uLnTx/>
                <a:uFillTx/>
                <a:latin typeface="Verdana"/>
                <a:sym typeface="Wingdings" panose="05000000000000000000" pitchFamily="2" charset="2"/>
              </a:rPr>
              <a:t>Il </a:t>
            </a:r>
            <a:r>
              <a:rPr kumimoji="0" lang="fr-FR" sz="1100" b="0" i="0" u="none" strike="noStrike" kern="1200" cap="none" spc="0" normalizeH="0" baseline="0" noProof="0" dirty="0">
                <a:ln>
                  <a:noFill/>
                </a:ln>
                <a:solidFill>
                  <a:srgbClr val="333333"/>
                </a:solidFill>
                <a:effectLst/>
                <a:uLnTx/>
                <a:uFillTx/>
                <a:latin typeface="Verdana"/>
                <a:sym typeface="Wingdings" panose="05000000000000000000" pitchFamily="2" charset="2"/>
              </a:rPr>
              <a:t>s’adresse</a:t>
            </a:r>
            <a:r>
              <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rPr>
              <a:t> aux jeunes du CP à la </a:t>
            </a:r>
            <a:r>
              <a:rPr kumimoji="0" lang="fr-FR" sz="1100" b="0" i="0" u="none" strike="noStrike" kern="1200" cap="none" spc="0" normalizeH="0" noProof="0" dirty="0" smtClean="0">
                <a:ln>
                  <a:noFill/>
                </a:ln>
                <a:solidFill>
                  <a:srgbClr val="333333"/>
                </a:solidFill>
                <a:effectLst/>
                <a:uLnTx/>
                <a:uFillTx/>
                <a:latin typeface="Verdana"/>
                <a:sym typeface="Wingdings" panose="05000000000000000000" pitchFamily="2" charset="2"/>
              </a:rPr>
              <a:t>terminale </a:t>
            </a:r>
            <a:endPar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endParaRPr>
          </a:p>
          <a:p>
            <a:pPr marL="285750" marR="0" lvl="0" indent="-285750" defTabSz="1028700" rtl="0" eaLnBrk="1" fontAlgn="auto" latinLnBrk="0" hangingPunct="1">
              <a:lnSpc>
                <a:spcPct val="100000"/>
              </a:lnSpc>
              <a:spcBef>
                <a:spcPct val="20000"/>
              </a:spcBef>
              <a:spcAft>
                <a:spcPts val="0"/>
              </a:spcAft>
              <a:buClrTx/>
              <a:buSzTx/>
              <a:buFont typeface="Arial" pitchFamily="34" charset="0"/>
              <a:buChar char="•"/>
              <a:tabLst/>
              <a:defRPr/>
            </a:pPr>
            <a:r>
              <a:rPr lang="fr-FR" sz="1100" b="0" baseline="0" dirty="0">
                <a:latin typeface="Verdana"/>
                <a:sym typeface="Wingdings" panose="05000000000000000000" pitchFamily="2" charset="2"/>
              </a:rPr>
              <a:t>C’est</a:t>
            </a:r>
            <a:r>
              <a:rPr lang="fr-FR" sz="1100" b="0" dirty="0">
                <a:latin typeface="Verdana"/>
                <a:sym typeface="Wingdings" panose="05000000000000000000" pitchFamily="2" charset="2"/>
              </a:rPr>
              <a:t> un accueil collectif qui repose sur plusieurs axes: </a:t>
            </a:r>
            <a:endParaRPr lang="fr-FR" sz="1100" b="0" dirty="0" smtClean="0">
              <a:latin typeface="Verdana"/>
              <a:sym typeface="Wingdings" panose="05000000000000000000" pitchFamily="2" charset="2"/>
            </a:endParaRPr>
          </a:p>
          <a:p>
            <a:pPr marL="285750" marR="0" lvl="0" indent="-285750" defTabSz="1028700" rtl="0" eaLnBrk="1" fontAlgn="auto" latinLnBrk="0" hangingPunct="1">
              <a:lnSpc>
                <a:spcPct val="100000"/>
              </a:lnSpc>
              <a:spcBef>
                <a:spcPct val="20000"/>
              </a:spcBef>
              <a:spcAft>
                <a:spcPts val="0"/>
              </a:spcAft>
              <a:buClrTx/>
              <a:buSzTx/>
              <a:buFont typeface="Arial" pitchFamily="34" charset="0"/>
              <a:buChar char="•"/>
              <a:tabLst/>
              <a:defRPr/>
            </a:pPr>
            <a:endParaRPr lang="fr-FR" sz="1100" b="0" dirty="0" smtClean="0">
              <a:latin typeface="Verdana"/>
              <a:sym typeface="Wingdings" panose="05000000000000000000" pitchFamily="2" charset="2"/>
            </a:endParaRPr>
          </a:p>
          <a:p>
            <a:pPr marL="285750" marR="0" lvl="0" indent="-285750" defTabSz="1028700"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lang="fr-FR" sz="1100" b="0" dirty="0" smtClean="0">
                <a:latin typeface="Verdana"/>
                <a:sym typeface="Wingdings" panose="05000000000000000000" pitchFamily="2" charset="2"/>
              </a:rPr>
              <a:t>accompagnement </a:t>
            </a:r>
            <a:r>
              <a:rPr lang="fr-FR" sz="1100" b="0" dirty="0">
                <a:latin typeface="Verdana"/>
                <a:sym typeface="Wingdings" panose="05000000000000000000" pitchFamily="2" charset="2"/>
              </a:rPr>
              <a:t>méthodologique, travail sur l’apprentissage extra </a:t>
            </a:r>
            <a:r>
              <a:rPr lang="fr-FR" sz="1100" b="0" dirty="0" smtClean="0">
                <a:latin typeface="Verdana"/>
                <a:sym typeface="Wingdings" panose="05000000000000000000" pitchFamily="2" charset="2"/>
              </a:rPr>
              <a:t>scolaire, mobilisation  des compétences. </a:t>
            </a:r>
          </a:p>
          <a:p>
            <a:pPr marL="285750" marR="0" lvl="0" indent="-285750" defTabSz="1028700"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lang="fr-FR" sz="1100" b="0" dirty="0" smtClean="0">
                <a:latin typeface="Verdana"/>
                <a:sym typeface="Wingdings" panose="05000000000000000000" pitchFamily="2" charset="2"/>
              </a:rPr>
              <a:t>un </a:t>
            </a:r>
            <a:r>
              <a:rPr lang="fr-FR" sz="1100" b="0" dirty="0">
                <a:latin typeface="Verdana"/>
                <a:sym typeface="Wingdings" panose="05000000000000000000" pitchFamily="2" charset="2"/>
              </a:rPr>
              <a:t>accompagnement des familles dans le suivi </a:t>
            </a:r>
            <a:r>
              <a:rPr lang="fr-FR" sz="1100" b="0" dirty="0" smtClean="0">
                <a:latin typeface="Verdana"/>
                <a:sym typeface="Wingdings" panose="05000000000000000000" pitchFamily="2" charset="2"/>
              </a:rPr>
              <a:t>scolaire</a:t>
            </a:r>
          </a:p>
          <a:p>
            <a:pPr marL="285750" marR="0" lvl="0" indent="-285750" defTabSz="1028700"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kumimoji="0" lang="fr-FR" sz="1100" b="0" i="0" u="none" strike="noStrike" kern="1200" cap="none" spc="0" normalizeH="0" baseline="0" noProof="0" dirty="0" smtClean="0">
                <a:ln>
                  <a:noFill/>
                </a:ln>
                <a:solidFill>
                  <a:srgbClr val="333333"/>
                </a:solidFill>
                <a:effectLst/>
                <a:uLnTx/>
                <a:uFillTx/>
                <a:latin typeface="Verdana"/>
                <a:sym typeface="Wingdings" panose="05000000000000000000" pitchFamily="2" charset="2"/>
              </a:rPr>
              <a:t>travail sur le cadre et le respect du collectif </a:t>
            </a:r>
          </a:p>
          <a:p>
            <a:pPr marL="285750" marR="0" lvl="0" indent="-285750" defTabSz="1028700"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lang="fr-FR" sz="1100" b="0" dirty="0" smtClean="0">
                <a:latin typeface="Verdana"/>
                <a:sym typeface="Wingdings" panose="05000000000000000000" pitchFamily="2" charset="2"/>
              </a:rPr>
              <a:t>travail sur l’ouverture culturelle </a:t>
            </a:r>
            <a:endParaRPr kumimoji="0" lang="fr-FR" sz="1100" b="0" i="0" u="none" strike="noStrike" kern="1200" cap="none" spc="0" normalizeH="0" baseline="0" noProof="0" dirty="0">
              <a:ln>
                <a:noFill/>
              </a:ln>
              <a:solidFill>
                <a:srgbClr val="333333"/>
              </a:solidFill>
              <a:effectLst/>
              <a:uLnTx/>
              <a:uFillTx/>
              <a:latin typeface="Verdana"/>
              <a:sym typeface="Wingdings" panose="05000000000000000000" pitchFamily="2" charset="2"/>
            </a:endParaRPr>
          </a:p>
        </p:txBody>
      </p:sp>
      <p:sp>
        <p:nvSpPr>
          <p:cNvPr id="11" name="Rectangle 10"/>
          <p:cNvSpPr/>
          <p:nvPr/>
        </p:nvSpPr>
        <p:spPr>
          <a:xfrm>
            <a:off x="366908" y="888788"/>
            <a:ext cx="3190801" cy="485111"/>
          </a:xfrm>
          <a:prstGeom prst="rect">
            <a:avLst/>
          </a:prstGeom>
          <a:solidFill>
            <a:schemeClr val="accent1"/>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Verdana"/>
                <a:ea typeface="+mn-ea"/>
                <a:cs typeface="+mn-cs"/>
              </a:rPr>
              <a:t>PRÉSENTATION DE L’ACTION</a:t>
            </a:r>
          </a:p>
        </p:txBody>
      </p:sp>
      <p:sp>
        <p:nvSpPr>
          <p:cNvPr id="16" name="Titre 1"/>
          <p:cNvSpPr txBox="1">
            <a:spLocks/>
          </p:cNvSpPr>
          <p:nvPr/>
        </p:nvSpPr>
        <p:spPr>
          <a:xfrm>
            <a:off x="321786" y="3"/>
            <a:ext cx="9789296" cy="85443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4000" dirty="0"/>
              <a:t>L’accompagnement scolaire</a:t>
            </a:r>
          </a:p>
        </p:txBody>
      </p:sp>
      <p:cxnSp>
        <p:nvCxnSpPr>
          <p:cNvPr id="18" name="Connecteur droit 17"/>
          <p:cNvCxnSpPr/>
          <p:nvPr/>
        </p:nvCxnSpPr>
        <p:spPr>
          <a:xfrm>
            <a:off x="354656" y="791205"/>
            <a:ext cx="1134428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Espace réservé du texte 4"/>
          <p:cNvSpPr txBox="1">
            <a:spLocks/>
          </p:cNvSpPr>
          <p:nvPr/>
        </p:nvSpPr>
        <p:spPr>
          <a:xfrm>
            <a:off x="82499" y="4219657"/>
            <a:ext cx="2111202" cy="309109"/>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r>
              <a:rPr kumimoji="0" lang="fr-FR" sz="1300" b="0" i="0" u="none" strike="noStrike" kern="1200" cap="none" spc="0" normalizeH="0" baseline="0" noProof="0" dirty="0" smtClean="0">
                <a:ln>
                  <a:noFill/>
                </a:ln>
                <a:solidFill>
                  <a:srgbClr val="333333"/>
                </a:solidFill>
                <a:effectLst/>
                <a:uLnTx/>
                <a:uFillTx/>
                <a:latin typeface="Verdana"/>
                <a:ea typeface="+mn-ea"/>
                <a:cs typeface="+mn-cs"/>
                <a:sym typeface="Wingdings" panose="05000000000000000000" pitchFamily="2" charset="2"/>
              </a:rPr>
              <a:t>53 </a:t>
            </a:r>
            <a:r>
              <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rPr>
              <a:t>CP/CM2</a:t>
            </a:r>
          </a:p>
        </p:txBody>
      </p:sp>
      <p:sp>
        <p:nvSpPr>
          <p:cNvPr id="20" name="Rectangle 19"/>
          <p:cNvSpPr/>
          <p:nvPr/>
        </p:nvSpPr>
        <p:spPr>
          <a:xfrm>
            <a:off x="416464" y="3531113"/>
            <a:ext cx="1777237" cy="485111"/>
          </a:xfrm>
          <a:prstGeom prst="rect">
            <a:avLst/>
          </a:prstGeom>
          <a:solidFill>
            <a:schemeClr val="accent1"/>
          </a:solidFill>
          <a:ln w="25400" cap="flat" cmpd="sng" algn="ctr">
            <a:solidFill>
              <a:schemeClr val="tx1"/>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lang="fr-FR" sz="1400" b="1" kern="0" dirty="0">
                <a:solidFill>
                  <a:prstClr val="white"/>
                </a:solidFill>
                <a:latin typeface="Verdana"/>
              </a:rPr>
              <a:t>LES PUBLICS</a:t>
            </a:r>
            <a:endParaRPr kumimoji="0" lang="fr-FR" sz="1400" b="1" i="0" u="none" strike="noStrike" kern="0" cap="none" spc="0" normalizeH="0" baseline="0" noProof="0" dirty="0">
              <a:ln>
                <a:noFill/>
              </a:ln>
              <a:solidFill>
                <a:prstClr val="white"/>
              </a:solidFill>
              <a:effectLst/>
              <a:uLnTx/>
              <a:uFillTx/>
              <a:latin typeface="Verdana"/>
              <a:ea typeface="+mn-ea"/>
              <a:cs typeface="+mn-cs"/>
            </a:endParaRPr>
          </a:p>
        </p:txBody>
      </p:sp>
      <p:sp>
        <p:nvSpPr>
          <p:cNvPr id="21" name="Espace réservé du texte 4"/>
          <p:cNvSpPr txBox="1">
            <a:spLocks/>
          </p:cNvSpPr>
          <p:nvPr/>
        </p:nvSpPr>
        <p:spPr>
          <a:xfrm>
            <a:off x="242739" y="3957388"/>
            <a:ext cx="5784059" cy="309109"/>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just" defTabSz="1028700" rtl="0" eaLnBrk="1" fontAlgn="auto" latinLnBrk="0" hangingPunct="1">
              <a:lnSpc>
                <a:spcPct val="100000"/>
              </a:lnSpc>
              <a:spcBef>
                <a:spcPct val="20000"/>
              </a:spcBef>
              <a:spcAft>
                <a:spcPts val="0"/>
              </a:spcAft>
              <a:buClrTx/>
              <a:buSzTx/>
              <a:buFont typeface="Arial" pitchFamily="34" charset="0"/>
              <a:buNone/>
              <a:tabLst/>
              <a:defRPr/>
            </a:pPr>
            <a:r>
              <a:rPr lang="fr-FR" dirty="0">
                <a:latin typeface="Verdana"/>
                <a:sym typeface="Wingdings" panose="05000000000000000000" pitchFamily="2" charset="2"/>
              </a:rPr>
              <a:t>Ados a accueilli </a:t>
            </a:r>
            <a:r>
              <a:rPr lang="fr-FR" dirty="0" smtClean="0">
                <a:latin typeface="Verdana"/>
                <a:sym typeface="Wingdings" panose="05000000000000000000" pitchFamily="2" charset="2"/>
              </a:rPr>
              <a:t>124 </a:t>
            </a:r>
            <a:r>
              <a:rPr lang="fr-FR" dirty="0">
                <a:latin typeface="Verdana"/>
                <a:sym typeface="Wingdings" panose="05000000000000000000" pitchFamily="2" charset="2"/>
              </a:rPr>
              <a:t>enfants/Jeunes  cette année</a:t>
            </a:r>
            <a:endParaRPr kumimoji="0" lang="fr-FR" sz="1300" b="0" i="0" u="none" strike="noStrike" kern="1200" cap="none" spc="0" normalizeH="0" baseline="0" noProof="0" dirty="0">
              <a:ln>
                <a:noFill/>
              </a:ln>
              <a:solidFill>
                <a:srgbClr val="333333"/>
              </a:solidFill>
              <a:effectLst/>
              <a:uLnTx/>
              <a:uFillTx/>
              <a:latin typeface="Verdana"/>
              <a:ea typeface="+mn-ea"/>
              <a:cs typeface="+mn-cs"/>
              <a:sym typeface="Wingdings" panose="05000000000000000000" pitchFamily="2" charset="2"/>
            </a:endParaRPr>
          </a:p>
        </p:txBody>
      </p:sp>
      <p:cxnSp>
        <p:nvCxnSpPr>
          <p:cNvPr id="23" name="Connecteur droit 22"/>
          <p:cNvCxnSpPr/>
          <p:nvPr/>
        </p:nvCxnSpPr>
        <p:spPr>
          <a:xfrm>
            <a:off x="469986" y="3456575"/>
            <a:ext cx="5128653" cy="0"/>
          </a:xfrm>
          <a:prstGeom prst="line">
            <a:avLst/>
          </a:prstGeom>
          <a:noFill/>
          <a:ln w="9525" cap="flat" cmpd="sng" algn="ctr">
            <a:solidFill>
              <a:schemeClr val="accent1"/>
            </a:solidFill>
            <a:prstDash val="solid"/>
          </a:ln>
          <a:effectLst/>
        </p:spPr>
      </p:cxnSp>
      <p:sp>
        <p:nvSpPr>
          <p:cNvPr id="26" name="Espace réservé du texte 4"/>
          <p:cNvSpPr txBox="1">
            <a:spLocks/>
          </p:cNvSpPr>
          <p:nvPr/>
        </p:nvSpPr>
        <p:spPr>
          <a:xfrm>
            <a:off x="2101232" y="4203993"/>
            <a:ext cx="5208720" cy="616886"/>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R="0" lvl="0" algn="just" defTabSz="1028700" rtl="0" eaLnBrk="1" fontAlgn="auto" latinLnBrk="0" hangingPunct="1">
              <a:lnSpc>
                <a:spcPct val="100000"/>
              </a:lnSpc>
              <a:spcBef>
                <a:spcPct val="20000"/>
              </a:spcBef>
              <a:spcAft>
                <a:spcPts val="0"/>
              </a:spcAft>
              <a:buClrTx/>
              <a:buSzTx/>
              <a:tabLst/>
              <a:defRPr/>
            </a:pPr>
            <a:r>
              <a:rPr kumimoji="0" lang="fr-FR" sz="1100" b="0" i="0" u="none" strike="noStrike" kern="1200" cap="none" spc="0" normalizeH="0" baseline="0" noProof="0" dirty="0">
                <a:ln>
                  <a:noFill/>
                </a:ln>
                <a:solidFill>
                  <a:srgbClr val="333333"/>
                </a:solidFill>
                <a:effectLst/>
                <a:uLnTx/>
                <a:uFillTx/>
                <a:latin typeface="Verdana"/>
                <a:sym typeface="Wingdings" panose="05000000000000000000" pitchFamily="2" charset="2"/>
              </a:rPr>
              <a:t>La</a:t>
            </a:r>
            <a:r>
              <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rPr>
              <a:t> majorité des primaires viennent de deux écoles</a:t>
            </a:r>
            <a:r>
              <a:rPr lang="fr-FR" sz="1100" b="0" dirty="0">
                <a:latin typeface="Verdana"/>
                <a:sym typeface="Wingdings" panose="05000000000000000000" pitchFamily="2" charset="2"/>
              </a:rPr>
              <a:t> (</a:t>
            </a:r>
            <a:r>
              <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rPr>
              <a:t>Cavé 48% et </a:t>
            </a:r>
            <a:r>
              <a:rPr kumimoji="0" lang="fr-FR" sz="1100" b="0" i="0" u="none" strike="noStrike" kern="1200" cap="none" spc="0" normalizeH="0" noProof="0" dirty="0" err="1">
                <a:ln>
                  <a:noFill/>
                </a:ln>
                <a:solidFill>
                  <a:srgbClr val="333333"/>
                </a:solidFill>
                <a:effectLst/>
                <a:uLnTx/>
                <a:uFillTx/>
                <a:latin typeface="Verdana"/>
                <a:sym typeface="Wingdings" panose="05000000000000000000" pitchFamily="2" charset="2"/>
              </a:rPr>
              <a:t>Richomme</a:t>
            </a:r>
            <a:r>
              <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rPr>
              <a:t> 31%), les deux écoles les plus proches de l’association</a:t>
            </a:r>
          </a:p>
        </p:txBody>
      </p:sp>
      <p:sp>
        <p:nvSpPr>
          <p:cNvPr id="27" name="Flèche droite 26"/>
          <p:cNvSpPr/>
          <p:nvPr/>
        </p:nvSpPr>
        <p:spPr>
          <a:xfrm>
            <a:off x="1962309" y="4328980"/>
            <a:ext cx="194983" cy="232832"/>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Flèche droite 28"/>
          <p:cNvSpPr/>
          <p:nvPr/>
        </p:nvSpPr>
        <p:spPr>
          <a:xfrm>
            <a:off x="1962309" y="5050895"/>
            <a:ext cx="194983" cy="232832"/>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Flèche droite 31"/>
          <p:cNvSpPr/>
          <p:nvPr/>
        </p:nvSpPr>
        <p:spPr>
          <a:xfrm>
            <a:off x="1998718" y="5656643"/>
            <a:ext cx="194983" cy="232832"/>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Rectangle à coins arrondis 32"/>
          <p:cNvSpPr/>
          <p:nvPr/>
        </p:nvSpPr>
        <p:spPr>
          <a:xfrm>
            <a:off x="8575098" y="3850039"/>
            <a:ext cx="2702859" cy="534294"/>
          </a:xfrm>
          <a:prstGeom prst="wedgeRoundRectCallout">
            <a:avLst>
              <a:gd name="adj1" fmla="val -95673"/>
              <a:gd name="adj2" fmla="val 53012"/>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b="1" dirty="0">
                <a:solidFill>
                  <a:schemeClr val="accent1"/>
                </a:solidFill>
              </a:rPr>
              <a:t> mixité filles/garçons  </a:t>
            </a:r>
          </a:p>
          <a:p>
            <a:pPr algn="ctr"/>
            <a:r>
              <a:rPr lang="fr-FR" sz="1100" b="1" dirty="0" smtClean="0">
                <a:solidFill>
                  <a:schemeClr val="accent1"/>
                </a:solidFill>
              </a:rPr>
              <a:t>45%/ 55%</a:t>
            </a:r>
            <a:endParaRPr lang="fr-FR" sz="1100" b="1" dirty="0">
              <a:solidFill>
                <a:schemeClr val="accent1"/>
              </a:solidFill>
            </a:endParaRPr>
          </a:p>
        </p:txBody>
      </p:sp>
      <p:sp>
        <p:nvSpPr>
          <p:cNvPr id="34" name="Espace réservé du texte 4"/>
          <p:cNvSpPr txBox="1">
            <a:spLocks/>
          </p:cNvSpPr>
          <p:nvPr/>
        </p:nvSpPr>
        <p:spPr>
          <a:xfrm>
            <a:off x="46089" y="4954608"/>
            <a:ext cx="2111202" cy="309109"/>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r>
              <a:rPr lang="fr-FR" b="0" dirty="0">
                <a:latin typeface="Verdana"/>
                <a:sym typeface="Wingdings" panose="05000000000000000000" pitchFamily="2" charset="2"/>
              </a:rPr>
              <a:t>5</a:t>
            </a:r>
            <a:r>
              <a:rPr lang="fr-FR" b="0" dirty="0" smtClean="0">
                <a:latin typeface="Verdana"/>
                <a:sym typeface="Wingdings" panose="05000000000000000000" pitchFamily="2" charset="2"/>
              </a:rPr>
              <a:t>1 </a:t>
            </a:r>
            <a:r>
              <a:rPr lang="fr-FR" b="0" dirty="0">
                <a:latin typeface="Verdana"/>
                <a:sym typeface="Wingdings" panose="05000000000000000000" pitchFamily="2" charset="2"/>
              </a:rPr>
              <a:t>6</a:t>
            </a:r>
            <a:r>
              <a:rPr lang="fr-FR" b="0" baseline="30000" dirty="0">
                <a:latin typeface="Verdana"/>
                <a:sym typeface="Wingdings" panose="05000000000000000000" pitchFamily="2" charset="2"/>
              </a:rPr>
              <a:t>ième</a:t>
            </a:r>
            <a:r>
              <a:rPr lang="fr-FR" b="0" dirty="0">
                <a:latin typeface="Verdana"/>
                <a:sym typeface="Wingdings" panose="05000000000000000000" pitchFamily="2" charset="2"/>
              </a:rPr>
              <a:t>/ 3</a:t>
            </a:r>
            <a:r>
              <a:rPr lang="fr-FR" b="0" baseline="30000" dirty="0">
                <a:latin typeface="Verdana"/>
                <a:sym typeface="Wingdings" panose="05000000000000000000" pitchFamily="2" charset="2"/>
              </a:rPr>
              <a:t>ième</a:t>
            </a:r>
          </a:p>
        </p:txBody>
      </p:sp>
      <p:sp>
        <p:nvSpPr>
          <p:cNvPr id="35" name="Espace réservé du texte 4"/>
          <p:cNvSpPr txBox="1">
            <a:spLocks/>
          </p:cNvSpPr>
          <p:nvPr/>
        </p:nvSpPr>
        <p:spPr>
          <a:xfrm>
            <a:off x="82499" y="5553750"/>
            <a:ext cx="2111202" cy="309109"/>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285750" marR="0" lvl="0" indent="-285750" algn="just" defTabSz="1028700" rtl="0" eaLnBrk="1" fontAlgn="auto" latinLnBrk="0" hangingPunct="1">
              <a:lnSpc>
                <a:spcPct val="100000"/>
              </a:lnSpc>
              <a:spcBef>
                <a:spcPct val="20000"/>
              </a:spcBef>
              <a:spcAft>
                <a:spcPts val="0"/>
              </a:spcAft>
              <a:buClrTx/>
              <a:buSzTx/>
              <a:buFont typeface="Arial" pitchFamily="34" charset="0"/>
              <a:buChar char="•"/>
              <a:tabLst/>
              <a:defRPr/>
            </a:pPr>
            <a:r>
              <a:rPr lang="fr-FR" b="0" dirty="0" smtClean="0">
                <a:latin typeface="Verdana"/>
                <a:sym typeface="Wingdings" panose="05000000000000000000" pitchFamily="2" charset="2"/>
              </a:rPr>
              <a:t>20 </a:t>
            </a:r>
            <a:r>
              <a:rPr lang="fr-FR" b="0" dirty="0">
                <a:latin typeface="Verdana"/>
                <a:sym typeface="Wingdings" panose="05000000000000000000" pitchFamily="2" charset="2"/>
              </a:rPr>
              <a:t>Lycéens</a:t>
            </a:r>
            <a:endParaRPr lang="fr-FR" b="0" baseline="30000" dirty="0">
              <a:latin typeface="Verdana"/>
              <a:sym typeface="Wingdings" panose="05000000000000000000" pitchFamily="2" charset="2"/>
            </a:endParaRPr>
          </a:p>
        </p:txBody>
      </p:sp>
      <p:sp>
        <p:nvSpPr>
          <p:cNvPr id="22" name="Rectangle à coins arrondis 21"/>
          <p:cNvSpPr/>
          <p:nvPr/>
        </p:nvSpPr>
        <p:spPr>
          <a:xfrm>
            <a:off x="8502088" y="4658499"/>
            <a:ext cx="2702859" cy="477313"/>
          </a:xfrm>
          <a:prstGeom prst="wedgeRoundRectCallout">
            <a:avLst>
              <a:gd name="adj1" fmla="val -90628"/>
              <a:gd name="adj2" fmla="val 47633"/>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b="1" dirty="0">
                <a:solidFill>
                  <a:schemeClr val="accent1"/>
                </a:solidFill>
              </a:rPr>
              <a:t> mixité filles/garçons </a:t>
            </a:r>
          </a:p>
          <a:p>
            <a:pPr algn="ctr"/>
            <a:r>
              <a:rPr lang="fr-FR" sz="1100" b="1" dirty="0" smtClean="0">
                <a:solidFill>
                  <a:schemeClr val="accent1"/>
                </a:solidFill>
              </a:rPr>
              <a:t>53%/ 47%</a:t>
            </a:r>
            <a:endParaRPr lang="fr-FR" sz="1100" b="1" dirty="0">
              <a:solidFill>
                <a:schemeClr val="accent1"/>
              </a:solidFill>
            </a:endParaRPr>
          </a:p>
        </p:txBody>
      </p:sp>
      <p:sp>
        <p:nvSpPr>
          <p:cNvPr id="24" name="Rectangle à coins arrondis 23"/>
          <p:cNvSpPr/>
          <p:nvPr/>
        </p:nvSpPr>
        <p:spPr>
          <a:xfrm>
            <a:off x="8575098" y="5384747"/>
            <a:ext cx="2702859" cy="534294"/>
          </a:xfrm>
          <a:prstGeom prst="wedgeRoundRectCallout">
            <a:avLst>
              <a:gd name="adj1" fmla="val -91238"/>
              <a:gd name="adj2" fmla="val 44984"/>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b="1" dirty="0">
                <a:solidFill>
                  <a:schemeClr val="accent1"/>
                </a:solidFill>
              </a:rPr>
              <a:t> mixité filles/garçons </a:t>
            </a:r>
          </a:p>
          <a:p>
            <a:pPr algn="ctr"/>
            <a:r>
              <a:rPr lang="fr-FR" sz="1100" b="1" dirty="0" smtClean="0">
                <a:solidFill>
                  <a:schemeClr val="accent1"/>
                </a:solidFill>
              </a:rPr>
              <a:t>65%/ 35%</a:t>
            </a:r>
            <a:endParaRPr lang="fr-FR" sz="1100" b="1" dirty="0">
              <a:solidFill>
                <a:schemeClr val="accent1"/>
              </a:solidFill>
            </a:endParaRPr>
          </a:p>
        </p:txBody>
      </p:sp>
      <p:sp>
        <p:nvSpPr>
          <p:cNvPr id="30" name="Espace réservé du texte 4"/>
          <p:cNvSpPr txBox="1">
            <a:spLocks/>
          </p:cNvSpPr>
          <p:nvPr/>
        </p:nvSpPr>
        <p:spPr>
          <a:xfrm>
            <a:off x="2157291" y="4863126"/>
            <a:ext cx="5208720" cy="447609"/>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R="0" lvl="0" algn="just" defTabSz="1028700" rtl="0" eaLnBrk="1" fontAlgn="auto" latinLnBrk="0" hangingPunct="1">
              <a:lnSpc>
                <a:spcPct val="100000"/>
              </a:lnSpc>
              <a:spcBef>
                <a:spcPct val="20000"/>
              </a:spcBef>
              <a:spcAft>
                <a:spcPts val="0"/>
              </a:spcAft>
              <a:buClrTx/>
              <a:buSzTx/>
              <a:tabLst/>
              <a:defRPr/>
            </a:pPr>
            <a:r>
              <a:rPr lang="fr-FR" sz="1100" b="0" dirty="0">
                <a:latin typeface="Verdana"/>
                <a:sym typeface="Wingdings" panose="05000000000000000000" pitchFamily="2" charset="2"/>
              </a:rPr>
              <a:t>72 % des collégiens viennent du collège Clémenceau, 9% du collège Marx Dormoy et 7% du collège Marie Curie</a:t>
            </a:r>
            <a:endPar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endParaRPr>
          </a:p>
        </p:txBody>
      </p:sp>
      <p:sp>
        <p:nvSpPr>
          <p:cNvPr id="25" name="Espace réservé du texte 4"/>
          <p:cNvSpPr txBox="1">
            <a:spLocks/>
          </p:cNvSpPr>
          <p:nvPr/>
        </p:nvSpPr>
        <p:spPr>
          <a:xfrm>
            <a:off x="2149498" y="5418449"/>
            <a:ext cx="5208720" cy="616886"/>
          </a:xfrm>
          <a:prstGeom prst="rect">
            <a:avLst/>
          </a:prstGeom>
        </p:spPr>
        <p:txBody>
          <a:bodyPr vert="horz" wrap="square" lIns="311850" tIns="108000" rIns="311850" bIns="0" rtlCol="0">
            <a:spAutoFit/>
          </a:bodyPr>
          <a:lstStyle>
            <a:lvl1pPr marL="0" indent="0" algn="l" defTabSz="1028700" rtl="0" eaLnBrk="1" latinLnBrk="0" hangingPunct="1">
              <a:spcBef>
                <a:spcPct val="20000"/>
              </a:spcBef>
              <a:buFont typeface="Arial" pitchFamily="34" charset="0"/>
              <a:buNone/>
              <a:defRPr sz="1300" b="1" kern="1200">
                <a:solidFill>
                  <a:srgbClr val="333333"/>
                </a:solidFill>
                <a:latin typeface="+mn-lt"/>
                <a:ea typeface="+mn-ea"/>
                <a:cs typeface="+mn-cs"/>
              </a:defRPr>
            </a:lvl1pPr>
            <a:lvl2pPr marL="0" indent="0" algn="l" defTabSz="1028700" rtl="0" eaLnBrk="1" latinLnBrk="0" hangingPunct="1">
              <a:spcBef>
                <a:spcPct val="20000"/>
              </a:spcBef>
              <a:buFont typeface="Arial" pitchFamily="34" charset="0"/>
              <a:buNone/>
              <a:defRPr sz="1300" kern="1200">
                <a:solidFill>
                  <a:srgbClr val="333333"/>
                </a:solidFill>
                <a:latin typeface="+mn-lt"/>
                <a:ea typeface="+mn-ea"/>
                <a:cs typeface="+mn-cs"/>
              </a:defRPr>
            </a:lvl2pPr>
            <a:lvl3pPr marL="283965" indent="-283965" algn="l" defTabSz="1028700" rtl="0" eaLnBrk="1" latinLnBrk="0" hangingPunct="1">
              <a:spcBef>
                <a:spcPct val="20000"/>
              </a:spcBef>
              <a:buFont typeface="Wingdings" pitchFamily="2" charset="2"/>
              <a:buChar char=""/>
              <a:defRPr sz="1300" kern="1200">
                <a:solidFill>
                  <a:srgbClr val="333333"/>
                </a:solidFill>
                <a:latin typeface="+mn-lt"/>
                <a:ea typeface="+mn-ea"/>
                <a:cs typeface="+mn-cs"/>
              </a:defRPr>
            </a:lvl3pPr>
            <a:lvl4pPr marL="571500" indent="-287537"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4pPr>
            <a:lvl5pPr marL="855465" indent="-283965" algn="l" defTabSz="1028700" rtl="0" eaLnBrk="1" latinLnBrk="0" hangingPunct="1">
              <a:spcBef>
                <a:spcPct val="20000"/>
              </a:spcBef>
              <a:buFont typeface="Wingdings" pitchFamily="2" charset="2"/>
              <a:buChar char="n"/>
              <a:defRPr sz="1300" kern="1200">
                <a:solidFill>
                  <a:srgbClr val="333333"/>
                </a:solidFill>
                <a:latin typeface="+mn-lt"/>
                <a:ea typeface="+mn-ea"/>
                <a:cs typeface="+mn-cs"/>
              </a:defRPr>
            </a:lvl5pPr>
            <a:lvl6pPr marL="28289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R="0" lvl="0" algn="just" defTabSz="1028700" rtl="0" eaLnBrk="1" fontAlgn="auto" latinLnBrk="0" hangingPunct="1">
              <a:lnSpc>
                <a:spcPct val="100000"/>
              </a:lnSpc>
              <a:spcBef>
                <a:spcPct val="20000"/>
              </a:spcBef>
              <a:spcAft>
                <a:spcPts val="0"/>
              </a:spcAft>
              <a:buClrTx/>
              <a:buSzTx/>
              <a:tabLst/>
              <a:defRPr/>
            </a:pPr>
            <a:r>
              <a:rPr kumimoji="0" lang="fr-FR" sz="1100" b="0" i="0" u="none" strike="noStrike" kern="1200" cap="none" spc="0" normalizeH="0" baseline="0" noProof="0" dirty="0" smtClean="0">
                <a:ln>
                  <a:noFill/>
                </a:ln>
                <a:solidFill>
                  <a:srgbClr val="333333"/>
                </a:solidFill>
                <a:effectLst/>
                <a:uLnTx/>
                <a:uFillTx/>
                <a:latin typeface="Verdana"/>
                <a:sym typeface="Wingdings" panose="05000000000000000000" pitchFamily="2" charset="2"/>
              </a:rPr>
              <a:t>Les</a:t>
            </a:r>
            <a:r>
              <a:rPr kumimoji="0" lang="fr-FR" sz="1100" b="0" i="0" u="none" strike="noStrike" kern="1200" cap="none" spc="0" normalizeH="0" noProof="0" dirty="0" smtClean="0">
                <a:ln>
                  <a:noFill/>
                </a:ln>
                <a:solidFill>
                  <a:srgbClr val="333333"/>
                </a:solidFill>
                <a:effectLst/>
                <a:uLnTx/>
                <a:uFillTx/>
                <a:latin typeface="Verdana"/>
                <a:sym typeface="Wingdings" panose="05000000000000000000" pitchFamily="2" charset="2"/>
              </a:rPr>
              <a:t> lycéens sont dans  des établissements plus nombreux du fait de leur orientation. </a:t>
            </a:r>
            <a:r>
              <a:rPr lang="fr-FR" sz="1100" b="0" dirty="0" smtClean="0">
                <a:latin typeface="Verdana"/>
                <a:sym typeface="Wingdings" panose="05000000000000000000" pitchFamily="2" charset="2"/>
              </a:rPr>
              <a:t>Il sont en majorité dans des lycées professionnels. </a:t>
            </a:r>
            <a:endParaRPr kumimoji="0" lang="fr-FR" sz="1100" b="0" i="0" u="none" strike="noStrike" kern="1200" cap="none" spc="0" normalizeH="0" noProof="0" dirty="0">
              <a:ln>
                <a:noFill/>
              </a:ln>
              <a:solidFill>
                <a:srgbClr val="333333"/>
              </a:solidFill>
              <a:effectLst/>
              <a:uLnTx/>
              <a:uFillTx/>
              <a:latin typeface="Verdana"/>
              <a:sym typeface="Wingdings" panose="05000000000000000000" pitchFamily="2" charset="2"/>
            </a:endParaRPr>
          </a:p>
        </p:txBody>
      </p:sp>
      <p:sp>
        <p:nvSpPr>
          <p:cNvPr id="2" name="Rectangle 1"/>
          <p:cNvSpPr/>
          <p:nvPr/>
        </p:nvSpPr>
        <p:spPr>
          <a:xfrm>
            <a:off x="354656" y="1407827"/>
            <a:ext cx="5672142" cy="1862048"/>
          </a:xfrm>
          <a:prstGeom prst="rect">
            <a:avLst/>
          </a:prstGeom>
        </p:spPr>
        <p:txBody>
          <a:bodyPr wrap="square">
            <a:spAutoFit/>
          </a:bodyPr>
          <a:lstStyle/>
          <a:p>
            <a:pPr marL="0" marR="0" lvl="0" indent="0" algn="just" defTabSz="1028700" eaLnBrk="1" fontAlgn="auto" latinLnBrk="0" hangingPunct="1">
              <a:lnSpc>
                <a:spcPct val="100000"/>
              </a:lnSpc>
              <a:spcBef>
                <a:spcPts val="300"/>
              </a:spcBef>
              <a:spcAft>
                <a:spcPts val="0"/>
              </a:spcAft>
              <a:buClrTx/>
              <a:buSzTx/>
              <a:buFontTx/>
              <a:buNone/>
              <a:tabLst/>
              <a:defRPr sz="1800" b="0" i="0" u="none" strike="noStrike" kern="0" cap="none" spc="0" baseline="0">
                <a:solidFill>
                  <a:srgbClr val="000000"/>
                </a:solidFill>
                <a:uFillTx/>
              </a:defRPr>
            </a:pPr>
            <a:r>
              <a:rPr kumimoji="0" lang="fr-FR" sz="1100" b="1" i="0" u="none" strike="noStrike" kern="0" cap="none" spc="0" normalizeH="0" baseline="0" noProof="0" dirty="0">
                <a:ln>
                  <a:noFill/>
                </a:ln>
                <a:solidFill>
                  <a:srgbClr val="000000"/>
                </a:solidFill>
                <a:effectLst/>
                <a:uLnTx/>
                <a:uFillTx/>
                <a:latin typeface="Arial" pitchFamily="34"/>
                <a:cs typeface="Arial" pitchFamily="34"/>
              </a:rPr>
              <a:t>Il est à l’origine de la création d’ADOS il y a déjà </a:t>
            </a:r>
            <a:r>
              <a:rPr kumimoji="0" lang="fr-FR" sz="1100" b="1" i="0" u="none" strike="noStrike" kern="0" cap="none" spc="0" normalizeH="0" baseline="0" noProof="0" dirty="0" smtClean="0">
                <a:ln>
                  <a:noFill/>
                </a:ln>
                <a:solidFill>
                  <a:srgbClr val="000000"/>
                </a:solidFill>
                <a:effectLst/>
                <a:uLnTx/>
                <a:uFillTx/>
                <a:latin typeface="Arial" pitchFamily="34"/>
                <a:cs typeface="Arial" pitchFamily="34"/>
              </a:rPr>
              <a:t>32 </a:t>
            </a:r>
            <a:r>
              <a:rPr kumimoji="0" lang="fr-FR" sz="1100" b="1" i="0" u="none" strike="noStrike" kern="0" cap="none" spc="0" normalizeH="0" baseline="0" noProof="0" dirty="0">
                <a:ln>
                  <a:noFill/>
                </a:ln>
                <a:solidFill>
                  <a:srgbClr val="000000"/>
                </a:solidFill>
                <a:effectLst/>
                <a:uLnTx/>
                <a:uFillTx/>
                <a:latin typeface="Arial" pitchFamily="34"/>
                <a:cs typeface="Arial" pitchFamily="34"/>
              </a:rPr>
              <a:t>ans. </a:t>
            </a:r>
            <a:r>
              <a:rPr kumimoji="0" lang="fr-FR" sz="1100" b="0" i="0" u="none" strike="noStrike" kern="0" cap="none" spc="0" normalizeH="0" baseline="0" noProof="0" dirty="0">
                <a:ln>
                  <a:noFill/>
                </a:ln>
                <a:solidFill>
                  <a:srgbClr val="000000"/>
                </a:solidFill>
                <a:effectLst/>
                <a:uLnTx/>
                <a:uFillTx/>
                <a:latin typeface="Arial" pitchFamily="34"/>
                <a:cs typeface="Arial" pitchFamily="34"/>
              </a:rPr>
              <a:t>Cette  action répond à un réel besoin dans le quartier de la Goutte d’Or et reste d’autant plus nécessaire que les études montrent bien que le quartier reste un territoire où l’échec scolaire est plus important qu’ailleurs. </a:t>
            </a:r>
            <a:endParaRPr kumimoji="0" lang="fr-FR" sz="1100" b="0" i="0" u="none" strike="noStrike" kern="0" cap="none" spc="0" normalizeH="0" baseline="0" noProof="0" dirty="0" smtClean="0">
              <a:ln>
                <a:noFill/>
              </a:ln>
              <a:solidFill>
                <a:srgbClr val="000000"/>
              </a:solidFill>
              <a:effectLst/>
              <a:uLnTx/>
              <a:uFillTx/>
              <a:latin typeface="Arial" pitchFamily="34"/>
              <a:cs typeface="Arial" pitchFamily="34"/>
            </a:endParaRPr>
          </a:p>
          <a:p>
            <a:pPr marL="0" marR="0" lvl="0" indent="0" algn="just" defTabSz="1028700" eaLnBrk="1" fontAlgn="auto" latinLnBrk="0" hangingPunct="1">
              <a:lnSpc>
                <a:spcPct val="100000"/>
              </a:lnSpc>
              <a:spcBef>
                <a:spcPts val="300"/>
              </a:spcBef>
              <a:spcAft>
                <a:spcPts val="0"/>
              </a:spcAft>
              <a:buClrTx/>
              <a:buSzTx/>
              <a:buFontTx/>
              <a:buNone/>
              <a:tabLst/>
              <a:defRPr sz="1800" b="0" i="0" u="none" strike="noStrike" kern="0" cap="none" spc="0" baseline="0">
                <a:solidFill>
                  <a:srgbClr val="000000"/>
                </a:solidFill>
                <a:uFillTx/>
              </a:defRPr>
            </a:pPr>
            <a:r>
              <a:rPr kumimoji="0" lang="fr-FR" sz="1100" b="0" i="0" u="none" strike="noStrike" kern="0" cap="none" spc="0" normalizeH="0" baseline="0" noProof="0" dirty="0" smtClean="0">
                <a:ln>
                  <a:noFill/>
                </a:ln>
                <a:solidFill>
                  <a:srgbClr val="000000"/>
                </a:solidFill>
                <a:effectLst/>
                <a:uLnTx/>
                <a:uFillTx/>
                <a:latin typeface="Arial" pitchFamily="34"/>
                <a:cs typeface="Arial" pitchFamily="34"/>
              </a:rPr>
              <a:t>L’accompagnement </a:t>
            </a:r>
            <a:r>
              <a:rPr kumimoji="0" lang="fr-FR" sz="1100" b="0" i="0" u="none" strike="noStrike" kern="0" cap="none" spc="0" normalizeH="0" baseline="0" noProof="0" dirty="0">
                <a:ln>
                  <a:noFill/>
                </a:ln>
                <a:solidFill>
                  <a:srgbClr val="000000"/>
                </a:solidFill>
                <a:effectLst/>
                <a:uLnTx/>
                <a:uFillTx/>
                <a:latin typeface="Arial" pitchFamily="34"/>
                <a:cs typeface="Arial" pitchFamily="34"/>
              </a:rPr>
              <a:t>a été et reste au cœur du projet d’ADOS. C’est la pierre angulaire du projet associatif incluant tous les acteurs : Enfants, jeunes, parents, bénévoles et équipe de salariés. Une scolarité réussie est le gage d’une insertion sociale réussie elle aussi parce que non subie. </a:t>
            </a:r>
          </a:p>
          <a:p>
            <a:pPr marL="0" marR="0" lvl="0" indent="0" algn="just" defTabSz="1028700" eaLnBrk="1" fontAlgn="auto" latinLnBrk="0" hangingPunct="1">
              <a:lnSpc>
                <a:spcPct val="100000"/>
              </a:lnSpc>
              <a:spcBef>
                <a:spcPts val="300"/>
              </a:spcBef>
              <a:spcAft>
                <a:spcPts val="0"/>
              </a:spcAft>
              <a:buClrTx/>
              <a:buSzTx/>
              <a:buFontTx/>
              <a:buNone/>
              <a:tabLst/>
              <a:defRPr sz="1800" b="0" i="0" u="none" strike="noStrike" kern="0" cap="none" spc="0" baseline="0">
                <a:solidFill>
                  <a:srgbClr val="000000"/>
                </a:solidFill>
                <a:uFillTx/>
              </a:defRPr>
            </a:pPr>
            <a:r>
              <a:rPr kumimoji="0" lang="fr-FR" sz="1100" b="0" i="0" u="none" strike="noStrike" kern="0" cap="none" spc="0" normalizeH="0" baseline="0" noProof="0" dirty="0">
                <a:ln>
                  <a:noFill/>
                </a:ln>
                <a:solidFill>
                  <a:srgbClr val="000000"/>
                </a:solidFill>
                <a:effectLst/>
                <a:uLnTx/>
                <a:uFillTx/>
                <a:latin typeface="Arial" pitchFamily="34"/>
                <a:cs typeface="Arial" pitchFamily="34"/>
              </a:rPr>
              <a:t>L’action d’accompagnement scolaire d’ADOS C’est aussi une forte demande des habitants : </a:t>
            </a:r>
            <a:r>
              <a:rPr kumimoji="0" lang="fr-FR" sz="1100" b="1" i="0" u="none" strike="noStrike" kern="0" cap="none" spc="0" normalizeH="0" baseline="0" noProof="0" dirty="0" smtClean="0">
                <a:ln>
                  <a:noFill/>
                </a:ln>
                <a:solidFill>
                  <a:srgbClr val="000000"/>
                </a:solidFill>
                <a:effectLst/>
                <a:uLnTx/>
                <a:uFillTx/>
                <a:latin typeface="Arial" pitchFamily="34"/>
                <a:cs typeface="Arial" pitchFamily="34"/>
              </a:rPr>
              <a:t>124 </a:t>
            </a:r>
            <a:r>
              <a:rPr kumimoji="0" lang="fr-FR" sz="1100" b="1" i="0" u="none" strike="noStrike" kern="0" cap="none" spc="0" normalizeH="0" baseline="0" noProof="0" dirty="0">
                <a:ln>
                  <a:noFill/>
                </a:ln>
                <a:solidFill>
                  <a:srgbClr val="000000"/>
                </a:solidFill>
                <a:effectLst/>
                <a:uLnTx/>
                <a:uFillTx/>
                <a:latin typeface="Arial" pitchFamily="34"/>
                <a:cs typeface="Arial" pitchFamily="34"/>
              </a:rPr>
              <a:t>jeunes du CP à la terminale sont accueillis à ADOS </a:t>
            </a:r>
            <a:endParaRPr kumimoji="0" lang="fr-FR" sz="1100" b="0" i="0" u="none" strike="noStrike" kern="0" cap="none" spc="0" normalizeH="0" baseline="0" noProof="0" dirty="0">
              <a:ln>
                <a:noFill/>
              </a:ln>
              <a:solidFill>
                <a:srgbClr val="000000"/>
              </a:solidFill>
              <a:effectLst/>
              <a:uLnTx/>
              <a:uFillTx/>
            </a:endParaRPr>
          </a:p>
        </p:txBody>
      </p:sp>
    </p:spTree>
    <p:extLst>
      <p:ext uri="{BB962C8B-B14F-4D97-AF65-F5344CB8AC3E}">
        <p14:creationId xmlns:p14="http://schemas.microsoft.com/office/powerpoint/2010/main" val="128454545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6163</Words>
  <Application>Microsoft Office PowerPoint</Application>
  <PresentationFormat>Grand écran</PresentationFormat>
  <Paragraphs>593</Paragraphs>
  <Slides>33</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33</vt:i4>
      </vt:variant>
    </vt:vector>
  </HeadingPairs>
  <TitlesOfParts>
    <vt:vector size="41" baseType="lpstr">
      <vt:lpstr>Arial</vt:lpstr>
      <vt:lpstr>Calibri</vt:lpstr>
      <vt:lpstr>Calibri Light</vt:lpstr>
      <vt:lpstr>Cambria</vt:lpstr>
      <vt:lpstr>Times New Roman</vt:lpstr>
      <vt:lpstr>Verdana</vt:lpstr>
      <vt:lpstr>Wingdings</vt:lpstr>
      <vt:lpstr>Thème Office</vt:lpstr>
      <vt:lpstr>Présentation PowerPoint</vt:lpstr>
      <vt:lpstr>But et vocation de l’association</vt:lpstr>
      <vt:lpstr>Présentation de l’association</vt:lpstr>
      <vt:lpstr>Présentation de l’association</vt:lpstr>
      <vt:lpstr>Présentation de l’association</vt:lpstr>
      <vt:lpstr>Présentation de l’association</vt:lpstr>
      <vt:lpstr>Présentation de l’association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  LES ACTIONS LOISIRS ENFANTS/JEUNES</vt:lpstr>
      <vt:lpstr>Présentation PowerPoint</vt:lpstr>
      <vt:lpstr>Présentation PowerPoint</vt:lpstr>
      <vt:lpstr>Présentation PowerPoint</vt:lpstr>
      <vt:lpstr>Présentation PowerPoint</vt:lpstr>
      <vt:lpstr>LES ANIMATIONS ET ACTIONS FAMILLES </vt:lpstr>
      <vt:lpstr>Présentation PowerPoint</vt:lpstr>
      <vt:lpstr>Présentation PowerPoint</vt:lpstr>
      <vt:lpstr>LA VIE ASSOCIATIVE ADOS</vt:lpstr>
      <vt:lpstr>Présentation PowerPoint</vt:lpstr>
      <vt:lpstr>Présentation PowerPoint</vt:lpstr>
      <vt:lpstr>ANIMATIONS ET VIE DE QUARTIER </vt:lpstr>
      <vt:lpstr>Présentation PowerPoint</vt:lpstr>
      <vt:lpstr>Présentation PowerPoint</vt:lpstr>
      <vt:lpstr>Présentation PowerPoint</vt:lpstr>
      <vt:lpstr>Présentation PowerPoint</vt:lpstr>
      <vt:lpstr>Présentation PowerPoint</vt:lpstr>
      <vt:lpstr>VII – MOYENS FINANCIERS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anne-charlotte Hieaux</dc:creator>
  <cp:lastModifiedBy>Direction</cp:lastModifiedBy>
  <cp:revision>438</cp:revision>
  <cp:lastPrinted>2016-03-01T18:48:59Z</cp:lastPrinted>
  <dcterms:created xsi:type="dcterms:W3CDTF">2016-02-26T14:25:06Z</dcterms:created>
  <dcterms:modified xsi:type="dcterms:W3CDTF">2019-03-11T11:40:27Z</dcterms:modified>
</cp:coreProperties>
</file>